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Override PartName="/ppt/notesSlides/notesSlide9.xml" ContentType="application/vnd.openxmlformats-officedocument.presentationml.notesSlide+xml"/>
  <Override PartName="/ppt/notesSlides/notesSlide16.xml" ContentType="application/vnd.openxmlformats-officedocument.presentationml.notesSlide+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rels" ContentType="application/vnd.openxmlformats-package.relationship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diagrams/colors2.xml" ContentType="application/vnd.openxmlformats-officedocument.drawingml.diagramColors+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Default Extension="tiff" ContentType="image/tiff"/>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diagrams/data1.xml" ContentType="application/vnd.openxmlformats-officedocument.drawingml.diagramData+xml"/>
  <Override PartName="/ppt/diagrams/drawing1.xml" ContentType="application/vnd.ms-office.drawingml.diagramDrawing+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Default Extension="wdp" ContentType="image/vnd.ms-photo"/>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8" r:id="rId1"/>
  </p:sldMasterIdLst>
  <p:notesMasterIdLst>
    <p:notesMasterId r:id="rId20"/>
  </p:notesMasterIdLst>
  <p:sldIdLst>
    <p:sldId id="256" r:id="rId2"/>
    <p:sldId id="273" r:id="rId3"/>
    <p:sldId id="274" r:id="rId4"/>
    <p:sldId id="265" r:id="rId5"/>
    <p:sldId id="266" r:id="rId6"/>
    <p:sldId id="267" r:id="rId7"/>
    <p:sldId id="284" r:id="rId8"/>
    <p:sldId id="260" r:id="rId9"/>
    <p:sldId id="275" r:id="rId10"/>
    <p:sldId id="269" r:id="rId11"/>
    <p:sldId id="276" r:id="rId12"/>
    <p:sldId id="277" r:id="rId13"/>
    <p:sldId id="278" r:id="rId14"/>
    <p:sldId id="279" r:id="rId15"/>
    <p:sldId id="280" r:id="rId16"/>
    <p:sldId id="283" r:id="rId17"/>
    <p:sldId id="282" r:id="rId18"/>
    <p:sldId id="2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572CB"/>
    <a:srgbClr val="1E85CB"/>
    <a:srgbClr val="7DE4C1"/>
    <a:srgbClr val="FFFFDE"/>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91" autoAdjust="0"/>
    <p:restoredTop sz="80522" autoAdjust="0"/>
  </p:normalViewPr>
  <p:slideViewPr>
    <p:cSldViewPr snapToGrid="0" snapToObjects="1">
      <p:cViewPr>
        <p:scale>
          <a:sx n="80" d="100"/>
          <a:sy n="80" d="100"/>
        </p:scale>
        <p:origin x="-1088"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5ABB8-1030-CA4A-93F5-09F54B4F7977}" type="doc">
      <dgm:prSet loTypeId="urn:microsoft.com/office/officeart/2005/8/layout/process2" loCatId="" qsTypeId="urn:microsoft.com/office/officeart/2005/8/quickstyle/simple4" qsCatId="simple" csTypeId="urn:microsoft.com/office/officeart/2005/8/colors/colorful1#1" csCatId="colorful" phldr="1"/>
      <dgm:spPr/>
    </dgm:pt>
    <dgm:pt modelId="{C6C9885C-3358-B84F-AF7F-92E47DE01D3B}">
      <dgm:prSet phldrT="[Text]" custT="1"/>
      <dgm:spPr/>
      <dgm:t>
        <a:bodyPr/>
        <a:lstStyle/>
        <a:p>
          <a:r>
            <a:rPr lang="en-US" sz="2400" dirty="0" smtClean="0">
              <a:latin typeface="Bangla MN" charset="0"/>
              <a:ea typeface="Bangla MN" charset="0"/>
              <a:cs typeface="Bangla MN" charset="0"/>
            </a:rPr>
            <a:t>Demographics</a:t>
          </a:r>
          <a:endParaRPr lang="en-US" sz="2400" dirty="0">
            <a:latin typeface="Bangla MN" charset="0"/>
            <a:ea typeface="Bangla MN" charset="0"/>
            <a:cs typeface="Bangla MN" charset="0"/>
          </a:endParaRPr>
        </a:p>
      </dgm:t>
    </dgm:pt>
    <dgm:pt modelId="{2BC5203F-3E7E-2044-A921-67B948A81EC1}" type="parTrans" cxnId="{40744DE9-279D-0546-83B5-97BD3866A53D}">
      <dgm:prSet/>
      <dgm:spPr/>
      <dgm:t>
        <a:bodyPr/>
        <a:lstStyle/>
        <a:p>
          <a:endParaRPr lang="en-US"/>
        </a:p>
      </dgm:t>
    </dgm:pt>
    <dgm:pt modelId="{CFE237F2-FAEC-2F47-BF8E-F5D11CFF59ED}" type="sibTrans" cxnId="{40744DE9-279D-0546-83B5-97BD3866A53D}">
      <dgm:prSet/>
      <dgm:spPr/>
      <dgm:t>
        <a:bodyPr/>
        <a:lstStyle/>
        <a:p>
          <a:endParaRPr lang="en-US"/>
        </a:p>
      </dgm:t>
    </dgm:pt>
    <dgm:pt modelId="{5DA7F406-E7C6-CB4B-BFCC-0DFCD586911D}">
      <dgm:prSet phldrT="[Text]" custT="1"/>
      <dgm:spPr/>
      <dgm:t>
        <a:bodyPr/>
        <a:lstStyle/>
        <a:p>
          <a:r>
            <a:rPr lang="en-US" sz="2400" dirty="0" smtClean="0">
              <a:latin typeface="Bangla MN" charset="0"/>
              <a:ea typeface="Bangla MN" charset="0"/>
              <a:cs typeface="Bangla MN" charset="0"/>
            </a:rPr>
            <a:t>Read Vignette</a:t>
          </a:r>
          <a:endParaRPr lang="en-US" sz="2400" dirty="0">
            <a:latin typeface="Bangla MN" charset="0"/>
            <a:ea typeface="Bangla MN" charset="0"/>
            <a:cs typeface="Bangla MN" charset="0"/>
          </a:endParaRPr>
        </a:p>
      </dgm:t>
    </dgm:pt>
    <dgm:pt modelId="{3D03884A-4FFF-5C44-8439-543E60031C87}" type="parTrans" cxnId="{4616CA4B-E966-B94A-B755-78DF52764505}">
      <dgm:prSet/>
      <dgm:spPr/>
      <dgm:t>
        <a:bodyPr/>
        <a:lstStyle/>
        <a:p>
          <a:endParaRPr lang="en-US"/>
        </a:p>
      </dgm:t>
    </dgm:pt>
    <dgm:pt modelId="{8F7B6418-595C-C143-8053-2E1BC7A1C1CE}" type="sibTrans" cxnId="{4616CA4B-E966-B94A-B755-78DF52764505}">
      <dgm:prSet/>
      <dgm:spPr/>
      <dgm:t>
        <a:bodyPr/>
        <a:lstStyle/>
        <a:p>
          <a:endParaRPr lang="en-US"/>
        </a:p>
      </dgm:t>
    </dgm:pt>
    <dgm:pt modelId="{937F3913-882B-3E40-BD0F-295E7F33EF16}">
      <dgm:prSet phldrT="[Text]" custT="1"/>
      <dgm:spPr/>
      <dgm:t>
        <a:bodyPr/>
        <a:lstStyle/>
        <a:p>
          <a:r>
            <a:rPr lang="en-US" sz="2400" dirty="0" smtClean="0">
              <a:latin typeface="Bangla MN" charset="0"/>
              <a:ea typeface="Bangla MN" charset="0"/>
              <a:cs typeface="Bangla MN" charset="0"/>
            </a:rPr>
            <a:t>Universal</a:t>
          </a:r>
          <a:r>
            <a:rPr lang="en-US" sz="2400" baseline="0" dirty="0" smtClean="0">
              <a:latin typeface="Bangla MN" charset="0"/>
              <a:ea typeface="Bangla MN" charset="0"/>
              <a:cs typeface="Bangla MN" charset="0"/>
            </a:rPr>
            <a:t> Measure of Bias (UMB)</a:t>
          </a:r>
          <a:endParaRPr lang="en-US" sz="2400" dirty="0">
            <a:latin typeface="Bangla MN" charset="0"/>
            <a:ea typeface="Bangla MN" charset="0"/>
            <a:cs typeface="Bangla MN" charset="0"/>
          </a:endParaRPr>
        </a:p>
      </dgm:t>
    </dgm:pt>
    <dgm:pt modelId="{9E08F350-7727-324B-B5FC-BA1CFA385F80}" type="parTrans" cxnId="{CE54092A-6CE9-B248-AF29-410C745B8CCF}">
      <dgm:prSet/>
      <dgm:spPr/>
      <dgm:t>
        <a:bodyPr/>
        <a:lstStyle/>
        <a:p>
          <a:endParaRPr lang="en-US"/>
        </a:p>
      </dgm:t>
    </dgm:pt>
    <dgm:pt modelId="{2BC64BAB-3F73-9B42-B04F-31115D4A3948}" type="sibTrans" cxnId="{CE54092A-6CE9-B248-AF29-410C745B8CCF}">
      <dgm:prSet/>
      <dgm:spPr/>
      <dgm:t>
        <a:bodyPr/>
        <a:lstStyle/>
        <a:p>
          <a:endParaRPr lang="en-US"/>
        </a:p>
      </dgm:t>
    </dgm:pt>
    <dgm:pt modelId="{97F4C330-B61D-1546-9C03-86B8C8DA781A}">
      <dgm:prSet phldrT="[Text]" custT="1"/>
      <dgm:spPr/>
      <dgm:t>
        <a:bodyPr/>
        <a:lstStyle/>
        <a:p>
          <a:r>
            <a:rPr lang="en-US" sz="2400" dirty="0" err="1" smtClean="0">
              <a:latin typeface="Bangla MN" charset="0"/>
              <a:ea typeface="Bangla MN" charset="0"/>
              <a:cs typeface="Bangla MN" charset="0"/>
            </a:rPr>
            <a:t>Antifat</a:t>
          </a:r>
          <a:r>
            <a:rPr lang="en-US" sz="2400" dirty="0" smtClean="0">
              <a:latin typeface="Bangla MN" charset="0"/>
              <a:ea typeface="Bangla MN" charset="0"/>
              <a:cs typeface="Bangla MN" charset="0"/>
            </a:rPr>
            <a:t> Attitude </a:t>
          </a:r>
          <a:r>
            <a:rPr lang="en-US" sz="2400" dirty="0" err="1" smtClean="0">
              <a:latin typeface="Bangla MN" charset="0"/>
              <a:ea typeface="Bangla MN" charset="0"/>
              <a:cs typeface="Bangla MN" charset="0"/>
            </a:rPr>
            <a:t>Questionaire</a:t>
          </a:r>
          <a:r>
            <a:rPr lang="en-US" sz="2400" dirty="0" smtClean="0">
              <a:latin typeface="Bangla MN" charset="0"/>
              <a:ea typeface="Bangla MN" charset="0"/>
              <a:cs typeface="Bangla MN" charset="0"/>
            </a:rPr>
            <a:t> (AFAQ)</a:t>
          </a:r>
          <a:endParaRPr lang="en-US" sz="2400" dirty="0">
            <a:latin typeface="Bangla MN" charset="0"/>
            <a:ea typeface="Bangla MN" charset="0"/>
            <a:cs typeface="Bangla MN" charset="0"/>
          </a:endParaRPr>
        </a:p>
      </dgm:t>
    </dgm:pt>
    <dgm:pt modelId="{2702DB2A-661A-3943-87A0-BD58C4059D15}" type="parTrans" cxnId="{32EEBEE9-94D7-7B46-98BD-FB6D2CBBB581}">
      <dgm:prSet/>
      <dgm:spPr/>
      <dgm:t>
        <a:bodyPr/>
        <a:lstStyle/>
        <a:p>
          <a:endParaRPr lang="en-US"/>
        </a:p>
      </dgm:t>
    </dgm:pt>
    <dgm:pt modelId="{38CB0954-619C-234A-B3C6-552715393C03}" type="sibTrans" cxnId="{32EEBEE9-94D7-7B46-98BD-FB6D2CBBB581}">
      <dgm:prSet/>
      <dgm:spPr/>
      <dgm:t>
        <a:bodyPr/>
        <a:lstStyle/>
        <a:p>
          <a:endParaRPr lang="en-US"/>
        </a:p>
      </dgm:t>
    </dgm:pt>
    <dgm:pt modelId="{CF1D52B3-64B8-8348-9D8B-B7DEAEA2720E}">
      <dgm:prSet phldrT="[Text]" custT="1"/>
      <dgm:spPr/>
      <dgm:t>
        <a:bodyPr/>
        <a:lstStyle/>
        <a:p>
          <a:r>
            <a:rPr lang="en-US" sz="2400" dirty="0" smtClean="0">
              <a:latin typeface="Bangla MN" charset="0"/>
              <a:ea typeface="Bangla MN" charset="0"/>
              <a:cs typeface="Bangla MN" charset="0"/>
            </a:rPr>
            <a:t>Acceptance and Action Questionnaire (AAQ-II)</a:t>
          </a:r>
          <a:endParaRPr lang="en-US" sz="2400" dirty="0">
            <a:latin typeface="Bangla MN" charset="0"/>
            <a:ea typeface="Bangla MN" charset="0"/>
            <a:cs typeface="Bangla MN" charset="0"/>
          </a:endParaRPr>
        </a:p>
      </dgm:t>
    </dgm:pt>
    <dgm:pt modelId="{6E7FF7BE-99E0-1443-AB9E-DBDEFFFEC7C0}" type="parTrans" cxnId="{0CD05AA1-7EB5-3E44-98BD-56E20120D452}">
      <dgm:prSet/>
      <dgm:spPr/>
      <dgm:t>
        <a:bodyPr/>
        <a:lstStyle/>
        <a:p>
          <a:endParaRPr lang="en-US"/>
        </a:p>
      </dgm:t>
    </dgm:pt>
    <dgm:pt modelId="{12053BD0-95B4-A444-A028-5D9875011C03}" type="sibTrans" cxnId="{0CD05AA1-7EB5-3E44-98BD-56E20120D452}">
      <dgm:prSet/>
      <dgm:spPr/>
      <dgm:t>
        <a:bodyPr/>
        <a:lstStyle/>
        <a:p>
          <a:endParaRPr lang="en-US"/>
        </a:p>
      </dgm:t>
    </dgm:pt>
    <dgm:pt modelId="{22078BE0-056C-9142-ACD4-6CC125D5D655}" type="pres">
      <dgm:prSet presAssocID="{5325ABB8-1030-CA4A-93F5-09F54B4F7977}" presName="linearFlow" presStyleCnt="0">
        <dgm:presLayoutVars>
          <dgm:resizeHandles val="exact"/>
        </dgm:presLayoutVars>
      </dgm:prSet>
      <dgm:spPr/>
    </dgm:pt>
    <dgm:pt modelId="{165A6D20-2B8E-3C45-B4F9-B0F72F4ECED9}" type="pres">
      <dgm:prSet presAssocID="{C6C9885C-3358-B84F-AF7F-92E47DE01D3B}" presName="node" presStyleLbl="node1" presStyleIdx="0" presStyleCnt="5">
        <dgm:presLayoutVars>
          <dgm:bulletEnabled val="1"/>
        </dgm:presLayoutVars>
      </dgm:prSet>
      <dgm:spPr/>
      <dgm:t>
        <a:bodyPr/>
        <a:lstStyle/>
        <a:p>
          <a:endParaRPr lang="en-US"/>
        </a:p>
      </dgm:t>
    </dgm:pt>
    <dgm:pt modelId="{BF080207-82C4-A541-A2A6-2A412BBDA77D}" type="pres">
      <dgm:prSet presAssocID="{CFE237F2-FAEC-2F47-BF8E-F5D11CFF59ED}" presName="sibTrans" presStyleLbl="sibTrans2D1" presStyleIdx="0" presStyleCnt="4"/>
      <dgm:spPr/>
      <dgm:t>
        <a:bodyPr/>
        <a:lstStyle/>
        <a:p>
          <a:endParaRPr lang="en-US"/>
        </a:p>
      </dgm:t>
    </dgm:pt>
    <dgm:pt modelId="{8C28B4BD-5889-224D-8773-EBDEB84E622C}" type="pres">
      <dgm:prSet presAssocID="{CFE237F2-FAEC-2F47-BF8E-F5D11CFF59ED}" presName="connectorText" presStyleLbl="sibTrans2D1" presStyleIdx="0" presStyleCnt="4"/>
      <dgm:spPr/>
      <dgm:t>
        <a:bodyPr/>
        <a:lstStyle/>
        <a:p>
          <a:endParaRPr lang="en-US"/>
        </a:p>
      </dgm:t>
    </dgm:pt>
    <dgm:pt modelId="{75C590E3-AC6D-6C49-BB00-7B1A76BA18D6}" type="pres">
      <dgm:prSet presAssocID="{5DA7F406-E7C6-CB4B-BFCC-0DFCD586911D}" presName="node" presStyleLbl="node1" presStyleIdx="1" presStyleCnt="5">
        <dgm:presLayoutVars>
          <dgm:bulletEnabled val="1"/>
        </dgm:presLayoutVars>
      </dgm:prSet>
      <dgm:spPr/>
      <dgm:t>
        <a:bodyPr/>
        <a:lstStyle/>
        <a:p>
          <a:endParaRPr lang="en-US"/>
        </a:p>
      </dgm:t>
    </dgm:pt>
    <dgm:pt modelId="{0C8A0A6E-ECF5-D645-8DFF-08A13A4A3118}" type="pres">
      <dgm:prSet presAssocID="{8F7B6418-595C-C143-8053-2E1BC7A1C1CE}" presName="sibTrans" presStyleLbl="sibTrans2D1" presStyleIdx="1" presStyleCnt="4"/>
      <dgm:spPr/>
      <dgm:t>
        <a:bodyPr/>
        <a:lstStyle/>
        <a:p>
          <a:endParaRPr lang="en-US"/>
        </a:p>
      </dgm:t>
    </dgm:pt>
    <dgm:pt modelId="{971DCAB3-FDAD-6741-9D76-913BB015E5C1}" type="pres">
      <dgm:prSet presAssocID="{8F7B6418-595C-C143-8053-2E1BC7A1C1CE}" presName="connectorText" presStyleLbl="sibTrans2D1" presStyleIdx="1" presStyleCnt="4"/>
      <dgm:spPr/>
      <dgm:t>
        <a:bodyPr/>
        <a:lstStyle/>
        <a:p>
          <a:endParaRPr lang="en-US"/>
        </a:p>
      </dgm:t>
    </dgm:pt>
    <dgm:pt modelId="{C847BA8F-7452-EE42-8A90-5CD003DA76D2}" type="pres">
      <dgm:prSet presAssocID="{937F3913-882B-3E40-BD0F-295E7F33EF16}" presName="node" presStyleLbl="node1" presStyleIdx="2" presStyleCnt="5" custScaleX="203038">
        <dgm:presLayoutVars>
          <dgm:bulletEnabled val="1"/>
        </dgm:presLayoutVars>
      </dgm:prSet>
      <dgm:spPr/>
      <dgm:t>
        <a:bodyPr/>
        <a:lstStyle/>
        <a:p>
          <a:endParaRPr lang="en-US"/>
        </a:p>
      </dgm:t>
    </dgm:pt>
    <dgm:pt modelId="{71EA6744-B26B-AB49-A517-23B23F8E8B5F}" type="pres">
      <dgm:prSet presAssocID="{2BC64BAB-3F73-9B42-B04F-31115D4A3948}" presName="sibTrans" presStyleLbl="sibTrans2D1" presStyleIdx="2" presStyleCnt="4"/>
      <dgm:spPr/>
      <dgm:t>
        <a:bodyPr/>
        <a:lstStyle/>
        <a:p>
          <a:endParaRPr lang="en-US"/>
        </a:p>
      </dgm:t>
    </dgm:pt>
    <dgm:pt modelId="{C108BCA6-91D6-B64F-A895-A80F2E0FE80B}" type="pres">
      <dgm:prSet presAssocID="{2BC64BAB-3F73-9B42-B04F-31115D4A3948}" presName="connectorText" presStyleLbl="sibTrans2D1" presStyleIdx="2" presStyleCnt="4"/>
      <dgm:spPr/>
      <dgm:t>
        <a:bodyPr/>
        <a:lstStyle/>
        <a:p>
          <a:endParaRPr lang="en-US"/>
        </a:p>
      </dgm:t>
    </dgm:pt>
    <dgm:pt modelId="{48FC0FD9-7756-DF47-B7D3-61B42B48ED95}" type="pres">
      <dgm:prSet presAssocID="{97F4C330-B61D-1546-9C03-86B8C8DA781A}" presName="node" presStyleLbl="node1" presStyleIdx="3" presStyleCnt="5" custScaleX="248579" custScaleY="120392" custLinFactNeighborX="351" custLinFactNeighborY="2806">
        <dgm:presLayoutVars>
          <dgm:bulletEnabled val="1"/>
        </dgm:presLayoutVars>
      </dgm:prSet>
      <dgm:spPr/>
      <dgm:t>
        <a:bodyPr/>
        <a:lstStyle/>
        <a:p>
          <a:endParaRPr lang="en-US"/>
        </a:p>
      </dgm:t>
    </dgm:pt>
    <dgm:pt modelId="{19B48004-3F04-A54A-8BB2-C1C53E125047}" type="pres">
      <dgm:prSet presAssocID="{38CB0954-619C-234A-B3C6-552715393C03}" presName="sibTrans" presStyleLbl="sibTrans2D1" presStyleIdx="3" presStyleCnt="4"/>
      <dgm:spPr/>
      <dgm:t>
        <a:bodyPr/>
        <a:lstStyle/>
        <a:p>
          <a:endParaRPr lang="en-US"/>
        </a:p>
      </dgm:t>
    </dgm:pt>
    <dgm:pt modelId="{F0568172-791D-124B-A519-FEBF336A35BC}" type="pres">
      <dgm:prSet presAssocID="{38CB0954-619C-234A-B3C6-552715393C03}" presName="connectorText" presStyleLbl="sibTrans2D1" presStyleIdx="3" presStyleCnt="4"/>
      <dgm:spPr/>
      <dgm:t>
        <a:bodyPr/>
        <a:lstStyle/>
        <a:p>
          <a:endParaRPr lang="en-US"/>
        </a:p>
      </dgm:t>
    </dgm:pt>
    <dgm:pt modelId="{B2D554EA-44B6-6B43-AB6A-F9264B3A6554}" type="pres">
      <dgm:prSet presAssocID="{CF1D52B3-64B8-8348-9D8B-B7DEAEA2720E}" presName="node" presStyleLbl="node1" presStyleIdx="4" presStyleCnt="5" custScaleX="267345">
        <dgm:presLayoutVars>
          <dgm:bulletEnabled val="1"/>
        </dgm:presLayoutVars>
      </dgm:prSet>
      <dgm:spPr/>
      <dgm:t>
        <a:bodyPr/>
        <a:lstStyle/>
        <a:p>
          <a:endParaRPr lang="en-US"/>
        </a:p>
      </dgm:t>
    </dgm:pt>
  </dgm:ptLst>
  <dgm:cxnLst>
    <dgm:cxn modelId="{3934543C-3896-504D-81EC-590963F914D2}" type="presOf" srcId="{2BC64BAB-3F73-9B42-B04F-31115D4A3948}" destId="{C108BCA6-91D6-B64F-A895-A80F2E0FE80B}" srcOrd="1" destOrd="0" presId="urn:microsoft.com/office/officeart/2005/8/layout/process2"/>
    <dgm:cxn modelId="{32EEBEE9-94D7-7B46-98BD-FB6D2CBBB581}" srcId="{5325ABB8-1030-CA4A-93F5-09F54B4F7977}" destId="{97F4C330-B61D-1546-9C03-86B8C8DA781A}" srcOrd="3" destOrd="0" parTransId="{2702DB2A-661A-3943-87A0-BD58C4059D15}" sibTransId="{38CB0954-619C-234A-B3C6-552715393C03}"/>
    <dgm:cxn modelId="{4616CA4B-E966-B94A-B755-78DF52764505}" srcId="{5325ABB8-1030-CA4A-93F5-09F54B4F7977}" destId="{5DA7F406-E7C6-CB4B-BFCC-0DFCD586911D}" srcOrd="1" destOrd="0" parTransId="{3D03884A-4FFF-5C44-8439-543E60031C87}" sibTransId="{8F7B6418-595C-C143-8053-2E1BC7A1C1CE}"/>
    <dgm:cxn modelId="{A0C6E8AB-E28F-3249-B37E-D9DD98B0FB13}" type="presOf" srcId="{CF1D52B3-64B8-8348-9D8B-B7DEAEA2720E}" destId="{B2D554EA-44B6-6B43-AB6A-F9264B3A6554}" srcOrd="0" destOrd="0" presId="urn:microsoft.com/office/officeart/2005/8/layout/process2"/>
    <dgm:cxn modelId="{00FB51AD-CBE1-7A4D-A8EE-667E77E39053}" type="presOf" srcId="{38CB0954-619C-234A-B3C6-552715393C03}" destId="{F0568172-791D-124B-A519-FEBF336A35BC}" srcOrd="1" destOrd="0" presId="urn:microsoft.com/office/officeart/2005/8/layout/process2"/>
    <dgm:cxn modelId="{89EFE836-3E11-454C-92D1-E43E882EACA8}" type="presOf" srcId="{CFE237F2-FAEC-2F47-BF8E-F5D11CFF59ED}" destId="{8C28B4BD-5889-224D-8773-EBDEB84E622C}" srcOrd="1" destOrd="0" presId="urn:microsoft.com/office/officeart/2005/8/layout/process2"/>
    <dgm:cxn modelId="{40744DE9-279D-0546-83B5-97BD3866A53D}" srcId="{5325ABB8-1030-CA4A-93F5-09F54B4F7977}" destId="{C6C9885C-3358-B84F-AF7F-92E47DE01D3B}" srcOrd="0" destOrd="0" parTransId="{2BC5203F-3E7E-2044-A921-67B948A81EC1}" sibTransId="{CFE237F2-FAEC-2F47-BF8E-F5D11CFF59ED}"/>
    <dgm:cxn modelId="{15893864-6C47-2845-AA3F-407E5A4E6CE3}" type="presOf" srcId="{C6C9885C-3358-B84F-AF7F-92E47DE01D3B}" destId="{165A6D20-2B8E-3C45-B4F9-B0F72F4ECED9}" srcOrd="0" destOrd="0" presId="urn:microsoft.com/office/officeart/2005/8/layout/process2"/>
    <dgm:cxn modelId="{52A450A2-F0AE-CA4A-B6C4-7DC7269E542C}" type="presOf" srcId="{937F3913-882B-3E40-BD0F-295E7F33EF16}" destId="{C847BA8F-7452-EE42-8A90-5CD003DA76D2}" srcOrd="0" destOrd="0" presId="urn:microsoft.com/office/officeart/2005/8/layout/process2"/>
    <dgm:cxn modelId="{CE54092A-6CE9-B248-AF29-410C745B8CCF}" srcId="{5325ABB8-1030-CA4A-93F5-09F54B4F7977}" destId="{937F3913-882B-3E40-BD0F-295E7F33EF16}" srcOrd="2" destOrd="0" parTransId="{9E08F350-7727-324B-B5FC-BA1CFA385F80}" sibTransId="{2BC64BAB-3F73-9B42-B04F-31115D4A3948}"/>
    <dgm:cxn modelId="{4506A23B-47BD-1740-9A42-271A5381B86A}" type="presOf" srcId="{97F4C330-B61D-1546-9C03-86B8C8DA781A}" destId="{48FC0FD9-7756-DF47-B7D3-61B42B48ED95}" srcOrd="0" destOrd="0" presId="urn:microsoft.com/office/officeart/2005/8/layout/process2"/>
    <dgm:cxn modelId="{F1BFF69C-C79B-0947-84D8-13AC08E9E92E}" type="presOf" srcId="{8F7B6418-595C-C143-8053-2E1BC7A1C1CE}" destId="{971DCAB3-FDAD-6741-9D76-913BB015E5C1}" srcOrd="1" destOrd="0" presId="urn:microsoft.com/office/officeart/2005/8/layout/process2"/>
    <dgm:cxn modelId="{ABBFAFE1-8D5B-E34D-9D4F-0AD79B8C1E7C}" type="presOf" srcId="{38CB0954-619C-234A-B3C6-552715393C03}" destId="{19B48004-3F04-A54A-8BB2-C1C53E125047}" srcOrd="0" destOrd="0" presId="urn:microsoft.com/office/officeart/2005/8/layout/process2"/>
    <dgm:cxn modelId="{BF88E2B6-4439-294F-BD7D-1E3DB7308E34}" type="presOf" srcId="{CFE237F2-FAEC-2F47-BF8E-F5D11CFF59ED}" destId="{BF080207-82C4-A541-A2A6-2A412BBDA77D}" srcOrd="0" destOrd="0" presId="urn:microsoft.com/office/officeart/2005/8/layout/process2"/>
    <dgm:cxn modelId="{4C8E7A7E-B016-3E45-ADB7-71E562C1C212}" type="presOf" srcId="{8F7B6418-595C-C143-8053-2E1BC7A1C1CE}" destId="{0C8A0A6E-ECF5-D645-8DFF-08A13A4A3118}" srcOrd="0" destOrd="0" presId="urn:microsoft.com/office/officeart/2005/8/layout/process2"/>
    <dgm:cxn modelId="{651EAB92-20DE-7D45-B07C-1B9A7E01C1D9}" type="presOf" srcId="{5DA7F406-E7C6-CB4B-BFCC-0DFCD586911D}" destId="{75C590E3-AC6D-6C49-BB00-7B1A76BA18D6}" srcOrd="0" destOrd="0" presId="urn:microsoft.com/office/officeart/2005/8/layout/process2"/>
    <dgm:cxn modelId="{0CD05AA1-7EB5-3E44-98BD-56E20120D452}" srcId="{5325ABB8-1030-CA4A-93F5-09F54B4F7977}" destId="{CF1D52B3-64B8-8348-9D8B-B7DEAEA2720E}" srcOrd="4" destOrd="0" parTransId="{6E7FF7BE-99E0-1443-AB9E-DBDEFFFEC7C0}" sibTransId="{12053BD0-95B4-A444-A028-5D9875011C03}"/>
    <dgm:cxn modelId="{E0312DF8-2990-3944-B2A6-5F02F0657909}" type="presOf" srcId="{5325ABB8-1030-CA4A-93F5-09F54B4F7977}" destId="{22078BE0-056C-9142-ACD4-6CC125D5D655}" srcOrd="0" destOrd="0" presId="urn:microsoft.com/office/officeart/2005/8/layout/process2"/>
    <dgm:cxn modelId="{8E56762A-AFFE-B945-93CB-8B1C9B30B3E2}" type="presOf" srcId="{2BC64BAB-3F73-9B42-B04F-31115D4A3948}" destId="{71EA6744-B26B-AB49-A517-23B23F8E8B5F}" srcOrd="0" destOrd="0" presId="urn:microsoft.com/office/officeart/2005/8/layout/process2"/>
    <dgm:cxn modelId="{5A750023-6DC3-5C40-9574-4EA706A18317}" type="presParOf" srcId="{22078BE0-056C-9142-ACD4-6CC125D5D655}" destId="{165A6D20-2B8E-3C45-B4F9-B0F72F4ECED9}" srcOrd="0" destOrd="0" presId="urn:microsoft.com/office/officeart/2005/8/layout/process2"/>
    <dgm:cxn modelId="{91BE5512-BEA5-0147-A240-0FBEFEFF214A}" type="presParOf" srcId="{22078BE0-056C-9142-ACD4-6CC125D5D655}" destId="{BF080207-82C4-A541-A2A6-2A412BBDA77D}" srcOrd="1" destOrd="0" presId="urn:microsoft.com/office/officeart/2005/8/layout/process2"/>
    <dgm:cxn modelId="{F1487204-1FDF-FE43-8E45-F8FC0FF56C6B}" type="presParOf" srcId="{BF080207-82C4-A541-A2A6-2A412BBDA77D}" destId="{8C28B4BD-5889-224D-8773-EBDEB84E622C}" srcOrd="0" destOrd="0" presId="urn:microsoft.com/office/officeart/2005/8/layout/process2"/>
    <dgm:cxn modelId="{C013E085-D6E3-504C-956D-CEE64E66B2F1}" type="presParOf" srcId="{22078BE0-056C-9142-ACD4-6CC125D5D655}" destId="{75C590E3-AC6D-6C49-BB00-7B1A76BA18D6}" srcOrd="2" destOrd="0" presId="urn:microsoft.com/office/officeart/2005/8/layout/process2"/>
    <dgm:cxn modelId="{AF59E31F-96DC-244C-9E82-0303D9FF04D7}" type="presParOf" srcId="{22078BE0-056C-9142-ACD4-6CC125D5D655}" destId="{0C8A0A6E-ECF5-D645-8DFF-08A13A4A3118}" srcOrd="3" destOrd="0" presId="urn:microsoft.com/office/officeart/2005/8/layout/process2"/>
    <dgm:cxn modelId="{D1A3FEB3-9CAF-C448-A255-DC4809DE3AD7}" type="presParOf" srcId="{0C8A0A6E-ECF5-D645-8DFF-08A13A4A3118}" destId="{971DCAB3-FDAD-6741-9D76-913BB015E5C1}" srcOrd="0" destOrd="0" presId="urn:microsoft.com/office/officeart/2005/8/layout/process2"/>
    <dgm:cxn modelId="{00E037C4-D0C4-F14E-BDC1-B569C2F53625}" type="presParOf" srcId="{22078BE0-056C-9142-ACD4-6CC125D5D655}" destId="{C847BA8F-7452-EE42-8A90-5CD003DA76D2}" srcOrd="4" destOrd="0" presId="urn:microsoft.com/office/officeart/2005/8/layout/process2"/>
    <dgm:cxn modelId="{F91D2CB4-EBAA-D143-8EB4-2CB68EF2AAA5}" type="presParOf" srcId="{22078BE0-056C-9142-ACD4-6CC125D5D655}" destId="{71EA6744-B26B-AB49-A517-23B23F8E8B5F}" srcOrd="5" destOrd="0" presId="urn:microsoft.com/office/officeart/2005/8/layout/process2"/>
    <dgm:cxn modelId="{2850EF5D-53EA-F840-863A-9444A8C8BA8A}" type="presParOf" srcId="{71EA6744-B26B-AB49-A517-23B23F8E8B5F}" destId="{C108BCA6-91D6-B64F-A895-A80F2E0FE80B}" srcOrd="0" destOrd="0" presId="urn:microsoft.com/office/officeart/2005/8/layout/process2"/>
    <dgm:cxn modelId="{AE8A5ABE-0B38-0C48-857E-4E231CD9AACD}" type="presParOf" srcId="{22078BE0-056C-9142-ACD4-6CC125D5D655}" destId="{48FC0FD9-7756-DF47-B7D3-61B42B48ED95}" srcOrd="6" destOrd="0" presId="urn:microsoft.com/office/officeart/2005/8/layout/process2"/>
    <dgm:cxn modelId="{0F8EB005-46E4-B943-A111-D066BD39C4F6}" type="presParOf" srcId="{22078BE0-056C-9142-ACD4-6CC125D5D655}" destId="{19B48004-3F04-A54A-8BB2-C1C53E125047}" srcOrd="7" destOrd="0" presId="urn:microsoft.com/office/officeart/2005/8/layout/process2"/>
    <dgm:cxn modelId="{D61B37C8-90AA-F446-B9B4-13A893F7C1F2}" type="presParOf" srcId="{19B48004-3F04-A54A-8BB2-C1C53E125047}" destId="{F0568172-791D-124B-A519-FEBF336A35BC}" srcOrd="0" destOrd="0" presId="urn:microsoft.com/office/officeart/2005/8/layout/process2"/>
    <dgm:cxn modelId="{DFB97F9A-A356-B645-A2F5-5AEB7364B907}" type="presParOf" srcId="{22078BE0-056C-9142-ACD4-6CC125D5D655}" destId="{B2D554EA-44B6-6B43-AB6A-F9264B3A6554}" srcOrd="8"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18340E-E965-204F-9EDA-1775B5B9EC3E}" type="doc">
      <dgm:prSet loTypeId="urn:microsoft.com/office/officeart/2005/8/layout/matrix1" loCatId="" qsTypeId="urn:microsoft.com/office/officeart/2005/8/quickstyle/3D2" qsCatId="3D" csTypeId="urn:microsoft.com/office/officeart/2005/8/colors/colorful1#2" csCatId="colorful" phldr="1"/>
      <dgm:spPr/>
      <dgm:t>
        <a:bodyPr/>
        <a:lstStyle/>
        <a:p>
          <a:endParaRPr lang="en-US"/>
        </a:p>
      </dgm:t>
    </dgm:pt>
    <dgm:pt modelId="{68E4046F-C097-CA49-9D6E-B378623BB03A}">
      <dgm:prSet phldrT="[Text]" custT="1"/>
      <dgm:spPr/>
      <dgm:t>
        <a:bodyPr/>
        <a:lstStyle/>
        <a:p>
          <a:r>
            <a:rPr lang="en-US" sz="2400" b="1" dirty="0" smtClean="0">
              <a:latin typeface="Bangla MN" charset="0"/>
              <a:ea typeface="Bangla MN" charset="0"/>
              <a:cs typeface="Bangla MN" charset="0"/>
            </a:rPr>
            <a:t>Vignettes</a:t>
          </a:r>
          <a:endParaRPr lang="en-US" sz="2400" b="1" dirty="0">
            <a:latin typeface="Bangla MN" charset="0"/>
            <a:ea typeface="Bangla MN" charset="0"/>
            <a:cs typeface="Bangla MN" charset="0"/>
          </a:endParaRPr>
        </a:p>
      </dgm:t>
    </dgm:pt>
    <dgm:pt modelId="{ADCCABC8-380B-224F-9110-8F93869EBB7E}" type="parTrans" cxnId="{784B6870-310B-BE49-9316-6B1417F34858}">
      <dgm:prSet/>
      <dgm:spPr/>
      <dgm:t>
        <a:bodyPr/>
        <a:lstStyle/>
        <a:p>
          <a:endParaRPr lang="en-US"/>
        </a:p>
      </dgm:t>
    </dgm:pt>
    <dgm:pt modelId="{0C2E7ED1-C702-3348-AD8F-53353FF4371A}" type="sibTrans" cxnId="{784B6870-310B-BE49-9316-6B1417F34858}">
      <dgm:prSet/>
      <dgm:spPr/>
      <dgm:t>
        <a:bodyPr/>
        <a:lstStyle/>
        <a:p>
          <a:endParaRPr lang="en-US"/>
        </a:p>
      </dgm:t>
    </dgm:pt>
    <dgm:pt modelId="{3ABC32E1-74AB-1A4B-85EC-7800B4451DC0}">
      <dgm:prSet phldrT="[Text]" custT="1"/>
      <dgm:spPr/>
      <dgm:t>
        <a:bodyPr/>
        <a:lstStyle/>
        <a:p>
          <a:pPr lvl="0" algn="ctr" defTabSz="977900">
            <a:lnSpc>
              <a:spcPct val="90000"/>
            </a:lnSpc>
            <a:spcBef>
              <a:spcPct val="0"/>
            </a:spcBef>
            <a:spcAft>
              <a:spcPct val="35000"/>
            </a:spcAft>
          </a:pPr>
          <a:endParaRPr lang="en-US" sz="2400" dirty="0" smtClean="0">
            <a:latin typeface="Bangla MN" charset="0"/>
            <a:ea typeface="Bangla MN" charset="0"/>
            <a:cs typeface="Bangla MN" charset="0"/>
          </a:endParaRPr>
        </a:p>
        <a:p>
          <a:pPr lvl="0" algn="ctr" defTabSz="977900">
            <a:lnSpc>
              <a:spcPct val="90000"/>
            </a:lnSpc>
            <a:spcBef>
              <a:spcPct val="0"/>
            </a:spcBef>
            <a:spcAft>
              <a:spcPct val="35000"/>
            </a:spcAft>
          </a:pPr>
          <a:r>
            <a:rPr lang="en-US" sz="2400" dirty="0" smtClean="0">
              <a:latin typeface="Bangla MN" charset="0"/>
              <a:ea typeface="Bangla MN" charset="0"/>
              <a:cs typeface="Bangla MN" charset="0"/>
            </a:rPr>
            <a:t>Currently obese with a history of obesity</a:t>
          </a:r>
          <a:endParaRPr lang="en-US" sz="2400" dirty="0">
            <a:latin typeface="Bangla MN" charset="0"/>
            <a:ea typeface="Bangla MN" charset="0"/>
            <a:cs typeface="Bangla MN" charset="0"/>
          </a:endParaRPr>
        </a:p>
      </dgm:t>
    </dgm:pt>
    <dgm:pt modelId="{F2828490-B658-124B-8253-3D1DB2DB80F2}" type="parTrans" cxnId="{18AA85BA-2AAC-E142-BBC3-29447D2D7008}">
      <dgm:prSet/>
      <dgm:spPr/>
      <dgm:t>
        <a:bodyPr/>
        <a:lstStyle/>
        <a:p>
          <a:endParaRPr lang="en-US"/>
        </a:p>
      </dgm:t>
    </dgm:pt>
    <dgm:pt modelId="{CB9930E1-FEBC-124A-B24F-A9FA1E1B10E2}" type="sibTrans" cxnId="{18AA85BA-2AAC-E142-BBC3-29447D2D7008}">
      <dgm:prSet/>
      <dgm:spPr/>
      <dgm:t>
        <a:bodyPr/>
        <a:lstStyle/>
        <a:p>
          <a:endParaRPr lang="en-US"/>
        </a:p>
      </dgm:t>
    </dgm:pt>
    <dgm:pt modelId="{E025EB5B-8693-F946-9459-1CAADC3B37BB}">
      <dgm:prSet phldrT="[Text]" custT="1"/>
      <dgm:spPr/>
      <dgm:t>
        <a:bodyPr/>
        <a:lstStyle/>
        <a:p>
          <a:pPr lvl="0" algn="ctr" defTabSz="977900">
            <a:lnSpc>
              <a:spcPct val="90000"/>
            </a:lnSpc>
            <a:spcBef>
              <a:spcPct val="0"/>
            </a:spcBef>
            <a:spcAft>
              <a:spcPct val="35000"/>
            </a:spcAft>
          </a:pPr>
          <a:endParaRPr lang="en-US" sz="2100" dirty="0" smtClean="0">
            <a:latin typeface="Bangla MN" charset="0"/>
            <a:ea typeface="Bangla MN" charset="0"/>
            <a:cs typeface="Bangla MN" charset="0"/>
          </a:endParaRPr>
        </a:p>
        <a:p>
          <a:pPr lvl="0" algn="ctr" defTabSz="977900">
            <a:lnSpc>
              <a:spcPct val="90000"/>
            </a:lnSpc>
            <a:spcBef>
              <a:spcPct val="0"/>
            </a:spcBef>
            <a:spcAft>
              <a:spcPct val="35000"/>
            </a:spcAft>
          </a:pPr>
          <a:r>
            <a:rPr lang="en-US" sz="2400" b="0" dirty="0" smtClean="0">
              <a:latin typeface="Bangla MN" charset="0"/>
              <a:ea typeface="Bangla MN" charset="0"/>
              <a:cs typeface="Bangla MN" charset="0"/>
            </a:rPr>
            <a:t>Currently average </a:t>
          </a:r>
          <a:r>
            <a:rPr lang="en-US" sz="2400" b="0" dirty="0" err="1" smtClean="0">
              <a:latin typeface="Bangla MN" charset="0"/>
              <a:ea typeface="Bangla MN" charset="0"/>
              <a:cs typeface="Bangla MN" charset="0"/>
            </a:rPr>
            <a:t>wt</a:t>
          </a:r>
          <a:r>
            <a:rPr lang="en-US" sz="2400" b="0" baseline="0" dirty="0" smtClean="0">
              <a:latin typeface="Bangla MN" charset="0"/>
              <a:ea typeface="Bangla MN" charset="0"/>
              <a:cs typeface="Bangla MN" charset="0"/>
            </a:rPr>
            <a:t> </a:t>
          </a:r>
          <a:r>
            <a:rPr lang="en-US" sz="2400" b="0" dirty="0" smtClean="0">
              <a:latin typeface="Bangla MN" charset="0"/>
              <a:ea typeface="Bangla MN" charset="0"/>
              <a:cs typeface="Bangla MN" charset="0"/>
            </a:rPr>
            <a:t>with a history of  average </a:t>
          </a:r>
          <a:r>
            <a:rPr lang="en-US" sz="2400" b="0" dirty="0" err="1" smtClean="0">
              <a:latin typeface="Bangla MN" charset="0"/>
              <a:ea typeface="Bangla MN" charset="0"/>
              <a:cs typeface="Bangla MN" charset="0"/>
            </a:rPr>
            <a:t>wt</a:t>
          </a:r>
          <a:endParaRPr lang="en-US" sz="2400" b="0" dirty="0">
            <a:latin typeface="Bangla MN" charset="0"/>
            <a:ea typeface="Bangla MN" charset="0"/>
            <a:cs typeface="Bangla MN" charset="0"/>
          </a:endParaRPr>
        </a:p>
      </dgm:t>
    </dgm:pt>
    <dgm:pt modelId="{22F77033-9762-3C4F-859D-161DFC02EE0C}" type="parTrans" cxnId="{633EFE9F-B78F-8B49-B43C-F00323EE2BA5}">
      <dgm:prSet/>
      <dgm:spPr/>
      <dgm:t>
        <a:bodyPr/>
        <a:lstStyle/>
        <a:p>
          <a:endParaRPr lang="en-US"/>
        </a:p>
      </dgm:t>
    </dgm:pt>
    <dgm:pt modelId="{4F4C0911-45CD-614F-9464-95A99B650A88}" type="sibTrans" cxnId="{633EFE9F-B78F-8B49-B43C-F00323EE2BA5}">
      <dgm:prSet/>
      <dgm:spPr/>
      <dgm:t>
        <a:bodyPr/>
        <a:lstStyle/>
        <a:p>
          <a:endParaRPr lang="en-US"/>
        </a:p>
      </dgm:t>
    </dgm:pt>
    <dgm:pt modelId="{FEE238D1-D82D-BB43-88A7-5F64946BCC6D}">
      <dgm:prSet phldrT="[Text]" custT="1"/>
      <dgm:spPr/>
      <dgm:t>
        <a:bodyPr/>
        <a:lstStyle/>
        <a:p>
          <a:pPr lvl="0" algn="ctr" defTabSz="977900">
            <a:lnSpc>
              <a:spcPct val="90000"/>
            </a:lnSpc>
            <a:spcBef>
              <a:spcPct val="0"/>
            </a:spcBef>
            <a:spcAft>
              <a:spcPct val="35000"/>
            </a:spcAft>
          </a:pPr>
          <a:r>
            <a:rPr lang="en-US" sz="2400" dirty="0" smtClean="0">
              <a:latin typeface="Bangla MN" charset="0"/>
              <a:ea typeface="Bangla MN" charset="0"/>
              <a:cs typeface="Bangla MN" charset="0"/>
            </a:rPr>
            <a:t>Currently average </a:t>
          </a:r>
          <a:r>
            <a:rPr lang="en-US" sz="2400" dirty="0" err="1" smtClean="0">
              <a:latin typeface="Bangla MN" charset="0"/>
              <a:ea typeface="Bangla MN" charset="0"/>
              <a:cs typeface="Bangla MN" charset="0"/>
            </a:rPr>
            <a:t>wt</a:t>
          </a:r>
          <a:r>
            <a:rPr lang="en-US" sz="2400" baseline="0" dirty="0" smtClean="0">
              <a:latin typeface="Bangla MN" charset="0"/>
              <a:ea typeface="Bangla MN" charset="0"/>
              <a:cs typeface="Bangla MN" charset="0"/>
            </a:rPr>
            <a:t> </a:t>
          </a:r>
          <a:r>
            <a:rPr lang="en-US" sz="2400" dirty="0" smtClean="0">
              <a:latin typeface="Bangla MN" charset="0"/>
              <a:ea typeface="Bangla MN" charset="0"/>
              <a:cs typeface="Bangla MN" charset="0"/>
            </a:rPr>
            <a:t>with a history of obesity</a:t>
          </a:r>
          <a:endParaRPr lang="en-US" sz="2400" dirty="0">
            <a:latin typeface="Bangla MN" charset="0"/>
            <a:ea typeface="Bangla MN" charset="0"/>
            <a:cs typeface="Bangla MN" charset="0"/>
          </a:endParaRPr>
        </a:p>
      </dgm:t>
    </dgm:pt>
    <dgm:pt modelId="{D9648C0F-72C2-A24A-9179-E6AA01816146}" type="parTrans" cxnId="{AE4468B9-50B8-A744-B0C6-6C5DBDC029DA}">
      <dgm:prSet/>
      <dgm:spPr/>
      <dgm:t>
        <a:bodyPr/>
        <a:lstStyle/>
        <a:p>
          <a:endParaRPr lang="en-US"/>
        </a:p>
      </dgm:t>
    </dgm:pt>
    <dgm:pt modelId="{476C5225-EDE4-C246-A71A-CD8C46D77F19}" type="sibTrans" cxnId="{AE4468B9-50B8-A744-B0C6-6C5DBDC029DA}">
      <dgm:prSet/>
      <dgm:spPr/>
      <dgm:t>
        <a:bodyPr/>
        <a:lstStyle/>
        <a:p>
          <a:endParaRPr lang="en-US"/>
        </a:p>
      </dgm:t>
    </dgm:pt>
    <dgm:pt modelId="{87FE807B-A25D-4E49-A206-7C746F43BD6A}">
      <dgm:prSet phldrT="[Text]" custT="1"/>
      <dgm:spPr/>
      <dgm:t>
        <a:bodyPr/>
        <a:lstStyle/>
        <a:p>
          <a:pPr lvl="0" algn="ctr" defTabSz="977900">
            <a:lnSpc>
              <a:spcPct val="90000"/>
            </a:lnSpc>
            <a:spcBef>
              <a:spcPct val="0"/>
            </a:spcBef>
            <a:spcAft>
              <a:spcPct val="35000"/>
            </a:spcAft>
          </a:pPr>
          <a:r>
            <a:rPr lang="en-US" sz="2400" dirty="0" smtClean="0">
              <a:latin typeface="Bangla MN" charset="0"/>
              <a:ea typeface="Bangla MN" charset="0"/>
              <a:cs typeface="Bangla MN" charset="0"/>
            </a:rPr>
            <a:t>Currently underweight with a history of obesity</a:t>
          </a:r>
          <a:endParaRPr lang="en-US" sz="2400" dirty="0">
            <a:latin typeface="Bangla MN" charset="0"/>
            <a:ea typeface="Bangla MN" charset="0"/>
            <a:cs typeface="Bangla MN" charset="0"/>
          </a:endParaRPr>
        </a:p>
      </dgm:t>
    </dgm:pt>
    <dgm:pt modelId="{283D73CB-854C-F84C-852F-AA0C9907D57E}" type="parTrans" cxnId="{75AB78C0-52AC-8944-987D-ED82983EDC12}">
      <dgm:prSet/>
      <dgm:spPr/>
      <dgm:t>
        <a:bodyPr/>
        <a:lstStyle/>
        <a:p>
          <a:endParaRPr lang="en-US"/>
        </a:p>
      </dgm:t>
    </dgm:pt>
    <dgm:pt modelId="{BF309F37-53BC-0C48-BCF0-DDECF713FD9D}" type="sibTrans" cxnId="{75AB78C0-52AC-8944-987D-ED82983EDC12}">
      <dgm:prSet/>
      <dgm:spPr/>
      <dgm:t>
        <a:bodyPr/>
        <a:lstStyle/>
        <a:p>
          <a:endParaRPr lang="en-US"/>
        </a:p>
      </dgm:t>
    </dgm:pt>
    <dgm:pt modelId="{4FD5317D-1F4C-A841-8DE6-A413D3B9035E}" type="pres">
      <dgm:prSet presAssocID="{2218340E-E965-204F-9EDA-1775B5B9EC3E}" presName="diagram" presStyleCnt="0">
        <dgm:presLayoutVars>
          <dgm:chMax val="1"/>
          <dgm:dir/>
          <dgm:animLvl val="ctr"/>
          <dgm:resizeHandles val="exact"/>
        </dgm:presLayoutVars>
      </dgm:prSet>
      <dgm:spPr/>
      <dgm:t>
        <a:bodyPr/>
        <a:lstStyle/>
        <a:p>
          <a:endParaRPr lang="en-US"/>
        </a:p>
      </dgm:t>
    </dgm:pt>
    <dgm:pt modelId="{FE03C7DD-ADD3-564E-B1C4-D3DB4932382C}" type="pres">
      <dgm:prSet presAssocID="{2218340E-E965-204F-9EDA-1775B5B9EC3E}" presName="matrix" presStyleCnt="0"/>
      <dgm:spPr/>
    </dgm:pt>
    <dgm:pt modelId="{9ED85408-B5FB-0F42-BA08-4651901AB123}" type="pres">
      <dgm:prSet presAssocID="{2218340E-E965-204F-9EDA-1775B5B9EC3E}" presName="tile1" presStyleLbl="node1" presStyleIdx="0" presStyleCnt="4" custLinFactNeighborX="452" custLinFactNeighborY="-593"/>
      <dgm:spPr/>
      <dgm:t>
        <a:bodyPr/>
        <a:lstStyle/>
        <a:p>
          <a:endParaRPr lang="en-US"/>
        </a:p>
      </dgm:t>
    </dgm:pt>
    <dgm:pt modelId="{90FC8EB5-9BD9-4548-9F4B-4AADC2268E1F}" type="pres">
      <dgm:prSet presAssocID="{2218340E-E965-204F-9EDA-1775B5B9EC3E}" presName="tile1text" presStyleLbl="node1" presStyleIdx="0" presStyleCnt="4">
        <dgm:presLayoutVars>
          <dgm:chMax val="0"/>
          <dgm:chPref val="0"/>
          <dgm:bulletEnabled val="1"/>
        </dgm:presLayoutVars>
      </dgm:prSet>
      <dgm:spPr/>
      <dgm:t>
        <a:bodyPr/>
        <a:lstStyle/>
        <a:p>
          <a:endParaRPr lang="en-US"/>
        </a:p>
      </dgm:t>
    </dgm:pt>
    <dgm:pt modelId="{C48451BE-5F90-8143-BB40-7D815CED425B}" type="pres">
      <dgm:prSet presAssocID="{2218340E-E965-204F-9EDA-1775B5B9EC3E}" presName="tile2" presStyleLbl="node1" presStyleIdx="1" presStyleCnt="4"/>
      <dgm:spPr/>
      <dgm:t>
        <a:bodyPr/>
        <a:lstStyle/>
        <a:p>
          <a:endParaRPr lang="en-US"/>
        </a:p>
      </dgm:t>
    </dgm:pt>
    <dgm:pt modelId="{45E88EE8-9AC3-F647-9F5B-D38026EB313A}" type="pres">
      <dgm:prSet presAssocID="{2218340E-E965-204F-9EDA-1775B5B9EC3E}" presName="tile2text" presStyleLbl="node1" presStyleIdx="1" presStyleCnt="4">
        <dgm:presLayoutVars>
          <dgm:chMax val="0"/>
          <dgm:chPref val="0"/>
          <dgm:bulletEnabled val="1"/>
        </dgm:presLayoutVars>
      </dgm:prSet>
      <dgm:spPr/>
      <dgm:t>
        <a:bodyPr/>
        <a:lstStyle/>
        <a:p>
          <a:endParaRPr lang="en-US"/>
        </a:p>
      </dgm:t>
    </dgm:pt>
    <dgm:pt modelId="{D46D3E13-A1EE-E54A-BC8D-CB0F0F58CC96}" type="pres">
      <dgm:prSet presAssocID="{2218340E-E965-204F-9EDA-1775B5B9EC3E}" presName="tile3" presStyleLbl="node1" presStyleIdx="2" presStyleCnt="4"/>
      <dgm:spPr/>
      <dgm:t>
        <a:bodyPr/>
        <a:lstStyle/>
        <a:p>
          <a:endParaRPr lang="en-US"/>
        </a:p>
      </dgm:t>
    </dgm:pt>
    <dgm:pt modelId="{C8EA6A4F-936F-154B-B696-C883110EB22F}" type="pres">
      <dgm:prSet presAssocID="{2218340E-E965-204F-9EDA-1775B5B9EC3E}" presName="tile3text" presStyleLbl="node1" presStyleIdx="2" presStyleCnt="4">
        <dgm:presLayoutVars>
          <dgm:chMax val="0"/>
          <dgm:chPref val="0"/>
          <dgm:bulletEnabled val="1"/>
        </dgm:presLayoutVars>
      </dgm:prSet>
      <dgm:spPr/>
      <dgm:t>
        <a:bodyPr/>
        <a:lstStyle/>
        <a:p>
          <a:endParaRPr lang="en-US"/>
        </a:p>
      </dgm:t>
    </dgm:pt>
    <dgm:pt modelId="{9B36658D-DDE1-4F4C-85CC-625074A1B38A}" type="pres">
      <dgm:prSet presAssocID="{2218340E-E965-204F-9EDA-1775B5B9EC3E}" presName="tile4" presStyleLbl="node1" presStyleIdx="3" presStyleCnt="4"/>
      <dgm:spPr/>
      <dgm:t>
        <a:bodyPr/>
        <a:lstStyle/>
        <a:p>
          <a:endParaRPr lang="en-US"/>
        </a:p>
      </dgm:t>
    </dgm:pt>
    <dgm:pt modelId="{16AEFA83-299E-4A43-9DF7-6761973A0B55}" type="pres">
      <dgm:prSet presAssocID="{2218340E-E965-204F-9EDA-1775B5B9EC3E}" presName="tile4text" presStyleLbl="node1" presStyleIdx="3" presStyleCnt="4">
        <dgm:presLayoutVars>
          <dgm:chMax val="0"/>
          <dgm:chPref val="0"/>
          <dgm:bulletEnabled val="1"/>
        </dgm:presLayoutVars>
      </dgm:prSet>
      <dgm:spPr/>
      <dgm:t>
        <a:bodyPr/>
        <a:lstStyle/>
        <a:p>
          <a:endParaRPr lang="en-US"/>
        </a:p>
      </dgm:t>
    </dgm:pt>
    <dgm:pt modelId="{AC2EAB00-F9A0-854D-8DFC-CEF8AEC50C0C}" type="pres">
      <dgm:prSet presAssocID="{2218340E-E965-204F-9EDA-1775B5B9EC3E}" presName="centerTile" presStyleLbl="fgShp" presStyleIdx="0" presStyleCnt="1">
        <dgm:presLayoutVars>
          <dgm:chMax val="0"/>
          <dgm:chPref val="0"/>
        </dgm:presLayoutVars>
      </dgm:prSet>
      <dgm:spPr/>
      <dgm:t>
        <a:bodyPr/>
        <a:lstStyle/>
        <a:p>
          <a:endParaRPr lang="en-US"/>
        </a:p>
      </dgm:t>
    </dgm:pt>
  </dgm:ptLst>
  <dgm:cxnLst>
    <dgm:cxn modelId="{9235B7FE-48AA-E345-9B0F-41071B63B464}" type="presOf" srcId="{2218340E-E965-204F-9EDA-1775B5B9EC3E}" destId="{4FD5317D-1F4C-A841-8DE6-A413D3B9035E}" srcOrd="0" destOrd="0" presId="urn:microsoft.com/office/officeart/2005/8/layout/matrix1"/>
    <dgm:cxn modelId="{D8DAEFC5-E841-AE41-8DBE-DBAF73D5B93C}" type="presOf" srcId="{3ABC32E1-74AB-1A4B-85EC-7800B4451DC0}" destId="{9ED85408-B5FB-0F42-BA08-4651901AB123}" srcOrd="0" destOrd="0" presId="urn:microsoft.com/office/officeart/2005/8/layout/matrix1"/>
    <dgm:cxn modelId="{335E9357-02C3-AA45-A6BB-3C23DF9B3B00}" type="presOf" srcId="{FEE238D1-D82D-BB43-88A7-5F64946BCC6D}" destId="{C8EA6A4F-936F-154B-B696-C883110EB22F}" srcOrd="1" destOrd="0" presId="urn:microsoft.com/office/officeart/2005/8/layout/matrix1"/>
    <dgm:cxn modelId="{3D5A436A-246D-1B42-B702-6AC5AD30254B}" type="presOf" srcId="{87FE807B-A25D-4E49-A206-7C746F43BD6A}" destId="{16AEFA83-299E-4A43-9DF7-6761973A0B55}" srcOrd="1" destOrd="0" presId="urn:microsoft.com/office/officeart/2005/8/layout/matrix1"/>
    <dgm:cxn modelId="{5066F1B9-C171-CA4E-8722-6106E3E206D3}" type="presOf" srcId="{E025EB5B-8693-F946-9459-1CAADC3B37BB}" destId="{45E88EE8-9AC3-F647-9F5B-D38026EB313A}" srcOrd="1" destOrd="0" presId="urn:microsoft.com/office/officeart/2005/8/layout/matrix1"/>
    <dgm:cxn modelId="{670BEF5A-343C-8A40-AD59-FFAEBE8C7CBD}" type="presOf" srcId="{68E4046F-C097-CA49-9D6E-B378623BB03A}" destId="{AC2EAB00-F9A0-854D-8DFC-CEF8AEC50C0C}" srcOrd="0" destOrd="0" presId="urn:microsoft.com/office/officeart/2005/8/layout/matrix1"/>
    <dgm:cxn modelId="{AE4468B9-50B8-A744-B0C6-6C5DBDC029DA}" srcId="{68E4046F-C097-CA49-9D6E-B378623BB03A}" destId="{FEE238D1-D82D-BB43-88A7-5F64946BCC6D}" srcOrd="2" destOrd="0" parTransId="{D9648C0F-72C2-A24A-9179-E6AA01816146}" sibTransId="{476C5225-EDE4-C246-A71A-CD8C46D77F19}"/>
    <dgm:cxn modelId="{75AB78C0-52AC-8944-987D-ED82983EDC12}" srcId="{68E4046F-C097-CA49-9D6E-B378623BB03A}" destId="{87FE807B-A25D-4E49-A206-7C746F43BD6A}" srcOrd="3" destOrd="0" parTransId="{283D73CB-854C-F84C-852F-AA0C9907D57E}" sibTransId="{BF309F37-53BC-0C48-BCF0-DDECF713FD9D}"/>
    <dgm:cxn modelId="{01D5FF41-E0DF-7143-9AC2-3273C77CF2CC}" type="presOf" srcId="{3ABC32E1-74AB-1A4B-85EC-7800B4451DC0}" destId="{90FC8EB5-9BD9-4548-9F4B-4AADC2268E1F}" srcOrd="1" destOrd="0" presId="urn:microsoft.com/office/officeart/2005/8/layout/matrix1"/>
    <dgm:cxn modelId="{633EFE9F-B78F-8B49-B43C-F00323EE2BA5}" srcId="{68E4046F-C097-CA49-9D6E-B378623BB03A}" destId="{E025EB5B-8693-F946-9459-1CAADC3B37BB}" srcOrd="1" destOrd="0" parTransId="{22F77033-9762-3C4F-859D-161DFC02EE0C}" sibTransId="{4F4C0911-45CD-614F-9464-95A99B650A88}"/>
    <dgm:cxn modelId="{478233E2-DA0D-B748-A7E8-7DED68F7D46A}" type="presOf" srcId="{FEE238D1-D82D-BB43-88A7-5F64946BCC6D}" destId="{D46D3E13-A1EE-E54A-BC8D-CB0F0F58CC96}" srcOrd="0" destOrd="0" presId="urn:microsoft.com/office/officeart/2005/8/layout/matrix1"/>
    <dgm:cxn modelId="{9DA8512B-E782-0248-B0FA-78AE8BDE1F37}" type="presOf" srcId="{87FE807B-A25D-4E49-A206-7C746F43BD6A}" destId="{9B36658D-DDE1-4F4C-85CC-625074A1B38A}" srcOrd="0" destOrd="0" presId="urn:microsoft.com/office/officeart/2005/8/layout/matrix1"/>
    <dgm:cxn modelId="{784B6870-310B-BE49-9316-6B1417F34858}" srcId="{2218340E-E965-204F-9EDA-1775B5B9EC3E}" destId="{68E4046F-C097-CA49-9D6E-B378623BB03A}" srcOrd="0" destOrd="0" parTransId="{ADCCABC8-380B-224F-9110-8F93869EBB7E}" sibTransId="{0C2E7ED1-C702-3348-AD8F-53353FF4371A}"/>
    <dgm:cxn modelId="{F08ADB5B-B5C1-AB42-BEF9-AAD86D0222AF}" type="presOf" srcId="{E025EB5B-8693-F946-9459-1CAADC3B37BB}" destId="{C48451BE-5F90-8143-BB40-7D815CED425B}" srcOrd="0" destOrd="0" presId="urn:microsoft.com/office/officeart/2005/8/layout/matrix1"/>
    <dgm:cxn modelId="{18AA85BA-2AAC-E142-BBC3-29447D2D7008}" srcId="{68E4046F-C097-CA49-9D6E-B378623BB03A}" destId="{3ABC32E1-74AB-1A4B-85EC-7800B4451DC0}" srcOrd="0" destOrd="0" parTransId="{F2828490-B658-124B-8253-3D1DB2DB80F2}" sibTransId="{CB9930E1-FEBC-124A-B24F-A9FA1E1B10E2}"/>
    <dgm:cxn modelId="{3A6F37AE-E64C-2242-9E30-A147313A1CFC}" type="presParOf" srcId="{4FD5317D-1F4C-A841-8DE6-A413D3B9035E}" destId="{FE03C7DD-ADD3-564E-B1C4-D3DB4932382C}" srcOrd="0" destOrd="0" presId="urn:microsoft.com/office/officeart/2005/8/layout/matrix1"/>
    <dgm:cxn modelId="{84CABEA9-5B99-5D41-949A-C11F95490791}" type="presParOf" srcId="{FE03C7DD-ADD3-564E-B1C4-D3DB4932382C}" destId="{9ED85408-B5FB-0F42-BA08-4651901AB123}" srcOrd="0" destOrd="0" presId="urn:microsoft.com/office/officeart/2005/8/layout/matrix1"/>
    <dgm:cxn modelId="{815A765F-E152-5E4E-A2AE-24A24831A0DA}" type="presParOf" srcId="{FE03C7DD-ADD3-564E-B1C4-D3DB4932382C}" destId="{90FC8EB5-9BD9-4548-9F4B-4AADC2268E1F}" srcOrd="1" destOrd="0" presId="urn:microsoft.com/office/officeart/2005/8/layout/matrix1"/>
    <dgm:cxn modelId="{C1A0179F-61A4-584A-AEF0-0F80EA12CADB}" type="presParOf" srcId="{FE03C7DD-ADD3-564E-B1C4-D3DB4932382C}" destId="{C48451BE-5F90-8143-BB40-7D815CED425B}" srcOrd="2" destOrd="0" presId="urn:microsoft.com/office/officeart/2005/8/layout/matrix1"/>
    <dgm:cxn modelId="{0802A8F2-7C71-514C-B09E-41FAC41C74CE}" type="presParOf" srcId="{FE03C7DD-ADD3-564E-B1C4-D3DB4932382C}" destId="{45E88EE8-9AC3-F647-9F5B-D38026EB313A}" srcOrd="3" destOrd="0" presId="urn:microsoft.com/office/officeart/2005/8/layout/matrix1"/>
    <dgm:cxn modelId="{93EA7B26-6A74-304D-ABC3-19E6C2F9DF2F}" type="presParOf" srcId="{FE03C7DD-ADD3-564E-B1C4-D3DB4932382C}" destId="{D46D3E13-A1EE-E54A-BC8D-CB0F0F58CC96}" srcOrd="4" destOrd="0" presId="urn:microsoft.com/office/officeart/2005/8/layout/matrix1"/>
    <dgm:cxn modelId="{B532F50C-1F0E-AB44-B4CE-8D640C68EEF5}" type="presParOf" srcId="{FE03C7DD-ADD3-564E-B1C4-D3DB4932382C}" destId="{C8EA6A4F-936F-154B-B696-C883110EB22F}" srcOrd="5" destOrd="0" presId="urn:microsoft.com/office/officeart/2005/8/layout/matrix1"/>
    <dgm:cxn modelId="{3DA15412-F931-4345-9395-E43847800FB8}" type="presParOf" srcId="{FE03C7DD-ADD3-564E-B1C4-D3DB4932382C}" destId="{9B36658D-DDE1-4F4C-85CC-625074A1B38A}" srcOrd="6" destOrd="0" presId="urn:microsoft.com/office/officeart/2005/8/layout/matrix1"/>
    <dgm:cxn modelId="{48BC2A2A-FD3B-9E45-AEE8-BF232DFDB6C2}" type="presParOf" srcId="{FE03C7DD-ADD3-564E-B1C4-D3DB4932382C}" destId="{16AEFA83-299E-4A43-9DF7-6761973A0B55}" srcOrd="7" destOrd="0" presId="urn:microsoft.com/office/officeart/2005/8/layout/matrix1"/>
    <dgm:cxn modelId="{E9414054-5913-0047-8682-29FF3B450A97}" type="presParOf" srcId="{4FD5317D-1F4C-A841-8DE6-A413D3B9035E}" destId="{AC2EAB00-F9A0-854D-8DFC-CEF8AEC50C0C}"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5A6D20-2B8E-3C45-B4F9-B0F72F4ECED9}">
      <dsp:nvSpPr>
        <dsp:cNvPr id="0" name=""/>
        <dsp:cNvSpPr/>
      </dsp:nvSpPr>
      <dsp:spPr>
        <a:xfrm>
          <a:off x="2680721" y="5765"/>
          <a:ext cx="3203823" cy="800955"/>
        </a:xfrm>
        <a:prstGeom prst="roundRect">
          <a:avLst>
            <a:gd name="adj" fmla="val 10000"/>
          </a:avLst>
        </a:prstGeom>
        <a:gradFill rotWithShape="0">
          <a:gsLst>
            <a:gs pos="0">
              <a:schemeClr val="accent2">
                <a:hueOff val="0"/>
                <a:satOff val="0"/>
                <a:lumOff val="0"/>
                <a:alphaOff val="0"/>
                <a:shade val="20000"/>
                <a:satMod val="130000"/>
              </a:schemeClr>
            </a:gs>
            <a:gs pos="50000">
              <a:schemeClr val="accent2">
                <a:hueOff val="0"/>
                <a:satOff val="0"/>
                <a:lumOff val="0"/>
                <a:alphaOff val="0"/>
                <a:shade val="90000"/>
                <a:satMod val="130000"/>
              </a:schemeClr>
            </a:gs>
            <a:gs pos="100000">
              <a:schemeClr val="accent2">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Bangla MN" charset="0"/>
              <a:ea typeface="Bangla MN" charset="0"/>
              <a:cs typeface="Bangla MN" charset="0"/>
            </a:rPr>
            <a:t>Demographics</a:t>
          </a:r>
          <a:endParaRPr lang="en-US" sz="2400" kern="1200" dirty="0">
            <a:latin typeface="Bangla MN" charset="0"/>
            <a:ea typeface="Bangla MN" charset="0"/>
            <a:cs typeface="Bangla MN" charset="0"/>
          </a:endParaRPr>
        </a:p>
      </dsp:txBody>
      <dsp:txXfrm>
        <a:off x="2680721" y="5765"/>
        <a:ext cx="3203823" cy="800955"/>
      </dsp:txXfrm>
    </dsp:sp>
    <dsp:sp modelId="{BF080207-82C4-A541-A2A6-2A412BBDA77D}">
      <dsp:nvSpPr>
        <dsp:cNvPr id="0" name=""/>
        <dsp:cNvSpPr/>
      </dsp:nvSpPr>
      <dsp:spPr>
        <a:xfrm rot="5400000">
          <a:off x="4132453" y="826745"/>
          <a:ext cx="300358" cy="360430"/>
        </a:xfrm>
        <a:prstGeom prst="rightArrow">
          <a:avLst>
            <a:gd name="adj1" fmla="val 60000"/>
            <a:gd name="adj2" fmla="val 50000"/>
          </a:avLst>
        </a:prstGeom>
        <a:gradFill rotWithShape="0">
          <a:gsLst>
            <a:gs pos="0">
              <a:schemeClr val="accent2">
                <a:hueOff val="0"/>
                <a:satOff val="0"/>
                <a:lumOff val="0"/>
                <a:alphaOff val="0"/>
                <a:shade val="20000"/>
                <a:satMod val="130000"/>
              </a:schemeClr>
            </a:gs>
            <a:gs pos="50000">
              <a:schemeClr val="accent2">
                <a:hueOff val="0"/>
                <a:satOff val="0"/>
                <a:lumOff val="0"/>
                <a:alphaOff val="0"/>
                <a:shade val="90000"/>
                <a:satMod val="130000"/>
              </a:schemeClr>
            </a:gs>
            <a:gs pos="100000">
              <a:schemeClr val="accent2">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4132453" y="826745"/>
        <a:ext cx="300358" cy="360430"/>
      </dsp:txXfrm>
    </dsp:sp>
    <dsp:sp modelId="{75C590E3-AC6D-6C49-BB00-7B1A76BA18D6}">
      <dsp:nvSpPr>
        <dsp:cNvPr id="0" name=""/>
        <dsp:cNvSpPr/>
      </dsp:nvSpPr>
      <dsp:spPr>
        <a:xfrm>
          <a:off x="2680721" y="1207199"/>
          <a:ext cx="3203823" cy="800955"/>
        </a:xfrm>
        <a:prstGeom prst="roundRect">
          <a:avLst>
            <a:gd name="adj" fmla="val 10000"/>
          </a:avLst>
        </a:prstGeom>
        <a:gradFill rotWithShape="0">
          <a:gsLst>
            <a:gs pos="0">
              <a:schemeClr val="accent3">
                <a:hueOff val="0"/>
                <a:satOff val="0"/>
                <a:lumOff val="0"/>
                <a:alphaOff val="0"/>
                <a:shade val="20000"/>
                <a:satMod val="130000"/>
              </a:schemeClr>
            </a:gs>
            <a:gs pos="50000">
              <a:schemeClr val="accent3">
                <a:hueOff val="0"/>
                <a:satOff val="0"/>
                <a:lumOff val="0"/>
                <a:alphaOff val="0"/>
                <a:shade val="90000"/>
                <a:satMod val="130000"/>
              </a:schemeClr>
            </a:gs>
            <a:gs pos="100000">
              <a:schemeClr val="accent3">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Bangla MN" charset="0"/>
              <a:ea typeface="Bangla MN" charset="0"/>
              <a:cs typeface="Bangla MN" charset="0"/>
            </a:rPr>
            <a:t>Read Vignette</a:t>
          </a:r>
          <a:endParaRPr lang="en-US" sz="2400" kern="1200" dirty="0">
            <a:latin typeface="Bangla MN" charset="0"/>
            <a:ea typeface="Bangla MN" charset="0"/>
            <a:cs typeface="Bangla MN" charset="0"/>
          </a:endParaRPr>
        </a:p>
      </dsp:txBody>
      <dsp:txXfrm>
        <a:off x="2680721" y="1207199"/>
        <a:ext cx="3203823" cy="800955"/>
      </dsp:txXfrm>
    </dsp:sp>
    <dsp:sp modelId="{0C8A0A6E-ECF5-D645-8DFF-08A13A4A3118}">
      <dsp:nvSpPr>
        <dsp:cNvPr id="0" name=""/>
        <dsp:cNvSpPr/>
      </dsp:nvSpPr>
      <dsp:spPr>
        <a:xfrm rot="5400000">
          <a:off x="4132453" y="2028179"/>
          <a:ext cx="300358" cy="360430"/>
        </a:xfrm>
        <a:prstGeom prst="rightArrow">
          <a:avLst>
            <a:gd name="adj1" fmla="val 60000"/>
            <a:gd name="adj2" fmla="val 50000"/>
          </a:avLst>
        </a:prstGeom>
        <a:gradFill rotWithShape="0">
          <a:gsLst>
            <a:gs pos="0">
              <a:schemeClr val="accent3">
                <a:hueOff val="0"/>
                <a:satOff val="0"/>
                <a:lumOff val="0"/>
                <a:alphaOff val="0"/>
                <a:shade val="20000"/>
                <a:satMod val="130000"/>
              </a:schemeClr>
            </a:gs>
            <a:gs pos="50000">
              <a:schemeClr val="accent3">
                <a:hueOff val="0"/>
                <a:satOff val="0"/>
                <a:lumOff val="0"/>
                <a:alphaOff val="0"/>
                <a:shade val="90000"/>
                <a:satMod val="130000"/>
              </a:schemeClr>
            </a:gs>
            <a:gs pos="100000">
              <a:schemeClr val="accent3">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4132453" y="2028179"/>
        <a:ext cx="300358" cy="360430"/>
      </dsp:txXfrm>
    </dsp:sp>
    <dsp:sp modelId="{C847BA8F-7452-EE42-8A90-5CD003DA76D2}">
      <dsp:nvSpPr>
        <dsp:cNvPr id="0" name=""/>
        <dsp:cNvSpPr/>
      </dsp:nvSpPr>
      <dsp:spPr>
        <a:xfrm>
          <a:off x="1030142" y="2408633"/>
          <a:ext cx="6504980" cy="800955"/>
        </a:xfrm>
        <a:prstGeom prst="roundRect">
          <a:avLst>
            <a:gd name="adj" fmla="val 10000"/>
          </a:avLst>
        </a:prstGeom>
        <a:gradFill rotWithShape="0">
          <a:gsLst>
            <a:gs pos="0">
              <a:schemeClr val="accent4">
                <a:hueOff val="0"/>
                <a:satOff val="0"/>
                <a:lumOff val="0"/>
                <a:alphaOff val="0"/>
                <a:shade val="20000"/>
                <a:satMod val="130000"/>
              </a:schemeClr>
            </a:gs>
            <a:gs pos="50000">
              <a:schemeClr val="accent4">
                <a:hueOff val="0"/>
                <a:satOff val="0"/>
                <a:lumOff val="0"/>
                <a:alphaOff val="0"/>
                <a:shade val="90000"/>
                <a:satMod val="130000"/>
              </a:schemeClr>
            </a:gs>
            <a:gs pos="100000">
              <a:schemeClr val="accent4">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Bangla MN" charset="0"/>
              <a:ea typeface="Bangla MN" charset="0"/>
              <a:cs typeface="Bangla MN" charset="0"/>
            </a:rPr>
            <a:t>Universal</a:t>
          </a:r>
          <a:r>
            <a:rPr lang="en-US" sz="2400" kern="1200" baseline="0" dirty="0" smtClean="0">
              <a:latin typeface="Bangla MN" charset="0"/>
              <a:ea typeface="Bangla MN" charset="0"/>
              <a:cs typeface="Bangla MN" charset="0"/>
            </a:rPr>
            <a:t> Measure of Bias (UMB)</a:t>
          </a:r>
          <a:endParaRPr lang="en-US" sz="2400" kern="1200" dirty="0">
            <a:latin typeface="Bangla MN" charset="0"/>
            <a:ea typeface="Bangla MN" charset="0"/>
            <a:cs typeface="Bangla MN" charset="0"/>
          </a:endParaRPr>
        </a:p>
      </dsp:txBody>
      <dsp:txXfrm>
        <a:off x="1030142" y="2408633"/>
        <a:ext cx="6504980" cy="800955"/>
      </dsp:txXfrm>
    </dsp:sp>
    <dsp:sp modelId="{71EA6744-B26B-AB49-A517-23B23F8E8B5F}">
      <dsp:nvSpPr>
        <dsp:cNvPr id="0" name=""/>
        <dsp:cNvSpPr/>
      </dsp:nvSpPr>
      <dsp:spPr>
        <a:xfrm rot="5370133">
          <a:off x="4133501" y="3235232"/>
          <a:ext cx="308798" cy="360430"/>
        </a:xfrm>
        <a:prstGeom prst="rightArrow">
          <a:avLst>
            <a:gd name="adj1" fmla="val 60000"/>
            <a:gd name="adj2" fmla="val 50000"/>
          </a:avLst>
        </a:prstGeom>
        <a:gradFill rotWithShape="0">
          <a:gsLst>
            <a:gs pos="0">
              <a:schemeClr val="accent4">
                <a:hueOff val="0"/>
                <a:satOff val="0"/>
                <a:lumOff val="0"/>
                <a:alphaOff val="0"/>
                <a:shade val="20000"/>
                <a:satMod val="130000"/>
              </a:schemeClr>
            </a:gs>
            <a:gs pos="50000">
              <a:schemeClr val="accent4">
                <a:hueOff val="0"/>
                <a:satOff val="0"/>
                <a:lumOff val="0"/>
                <a:alphaOff val="0"/>
                <a:shade val="90000"/>
                <a:satMod val="130000"/>
              </a:schemeClr>
            </a:gs>
            <a:gs pos="100000">
              <a:schemeClr val="accent4">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370133">
        <a:off x="4133501" y="3235232"/>
        <a:ext cx="308798" cy="360430"/>
      </dsp:txXfrm>
    </dsp:sp>
    <dsp:sp modelId="{48FC0FD9-7756-DF47-B7D3-61B42B48ED95}">
      <dsp:nvSpPr>
        <dsp:cNvPr id="0" name=""/>
        <dsp:cNvSpPr/>
      </dsp:nvSpPr>
      <dsp:spPr>
        <a:xfrm>
          <a:off x="311861" y="3621304"/>
          <a:ext cx="7964033" cy="964286"/>
        </a:xfrm>
        <a:prstGeom prst="roundRect">
          <a:avLst>
            <a:gd name="adj" fmla="val 10000"/>
          </a:avLst>
        </a:prstGeom>
        <a:gradFill rotWithShape="0">
          <a:gsLst>
            <a:gs pos="0">
              <a:schemeClr val="accent5">
                <a:hueOff val="0"/>
                <a:satOff val="0"/>
                <a:lumOff val="0"/>
                <a:alphaOff val="0"/>
                <a:shade val="20000"/>
                <a:satMod val="130000"/>
              </a:schemeClr>
            </a:gs>
            <a:gs pos="50000">
              <a:schemeClr val="accent5">
                <a:hueOff val="0"/>
                <a:satOff val="0"/>
                <a:lumOff val="0"/>
                <a:alphaOff val="0"/>
                <a:shade val="90000"/>
                <a:satMod val="130000"/>
              </a:schemeClr>
            </a:gs>
            <a:gs pos="100000">
              <a:schemeClr val="accent5">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latin typeface="Bangla MN" charset="0"/>
              <a:ea typeface="Bangla MN" charset="0"/>
              <a:cs typeface="Bangla MN" charset="0"/>
            </a:rPr>
            <a:t>Antifat</a:t>
          </a:r>
          <a:r>
            <a:rPr lang="en-US" sz="2400" kern="1200" dirty="0" smtClean="0">
              <a:latin typeface="Bangla MN" charset="0"/>
              <a:ea typeface="Bangla MN" charset="0"/>
              <a:cs typeface="Bangla MN" charset="0"/>
            </a:rPr>
            <a:t> Attitude </a:t>
          </a:r>
          <a:r>
            <a:rPr lang="en-US" sz="2400" kern="1200" dirty="0" err="1" smtClean="0">
              <a:latin typeface="Bangla MN" charset="0"/>
              <a:ea typeface="Bangla MN" charset="0"/>
              <a:cs typeface="Bangla MN" charset="0"/>
            </a:rPr>
            <a:t>Questionaire</a:t>
          </a:r>
          <a:r>
            <a:rPr lang="en-US" sz="2400" kern="1200" dirty="0" smtClean="0">
              <a:latin typeface="Bangla MN" charset="0"/>
              <a:ea typeface="Bangla MN" charset="0"/>
              <a:cs typeface="Bangla MN" charset="0"/>
            </a:rPr>
            <a:t> (AFAQ)</a:t>
          </a:r>
          <a:endParaRPr lang="en-US" sz="2400" kern="1200" dirty="0">
            <a:latin typeface="Bangla MN" charset="0"/>
            <a:ea typeface="Bangla MN" charset="0"/>
            <a:cs typeface="Bangla MN" charset="0"/>
          </a:endParaRPr>
        </a:p>
      </dsp:txBody>
      <dsp:txXfrm>
        <a:off x="311861" y="3621304"/>
        <a:ext cx="7964033" cy="964286"/>
      </dsp:txXfrm>
    </dsp:sp>
    <dsp:sp modelId="{19B48004-3F04-A54A-8BB2-C1C53E125047}">
      <dsp:nvSpPr>
        <dsp:cNvPr id="0" name=""/>
        <dsp:cNvSpPr/>
      </dsp:nvSpPr>
      <dsp:spPr>
        <a:xfrm rot="5430395">
          <a:off x="4141923" y="4599997"/>
          <a:ext cx="291941" cy="360430"/>
        </a:xfrm>
        <a:prstGeom prst="rightArrow">
          <a:avLst>
            <a:gd name="adj1" fmla="val 60000"/>
            <a:gd name="adj2" fmla="val 50000"/>
          </a:avLst>
        </a:prstGeom>
        <a:gradFill rotWithShape="0">
          <a:gsLst>
            <a:gs pos="0">
              <a:schemeClr val="accent5">
                <a:hueOff val="0"/>
                <a:satOff val="0"/>
                <a:lumOff val="0"/>
                <a:alphaOff val="0"/>
                <a:shade val="20000"/>
                <a:satMod val="130000"/>
              </a:schemeClr>
            </a:gs>
            <a:gs pos="50000">
              <a:schemeClr val="accent5">
                <a:hueOff val="0"/>
                <a:satOff val="0"/>
                <a:lumOff val="0"/>
                <a:alphaOff val="0"/>
                <a:shade val="90000"/>
                <a:satMod val="130000"/>
              </a:schemeClr>
            </a:gs>
            <a:gs pos="100000">
              <a:schemeClr val="accent5">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30395">
        <a:off x="4141923" y="4599997"/>
        <a:ext cx="291941" cy="360430"/>
      </dsp:txXfrm>
    </dsp:sp>
    <dsp:sp modelId="{B2D554EA-44B6-6B43-AB6A-F9264B3A6554}">
      <dsp:nvSpPr>
        <dsp:cNvPr id="0" name=""/>
        <dsp:cNvSpPr/>
      </dsp:nvSpPr>
      <dsp:spPr>
        <a:xfrm>
          <a:off x="1" y="4974832"/>
          <a:ext cx="8565263" cy="800955"/>
        </a:xfrm>
        <a:prstGeom prst="roundRect">
          <a:avLst>
            <a:gd name="adj" fmla="val 10000"/>
          </a:avLst>
        </a:prstGeom>
        <a:gradFill rotWithShape="0">
          <a:gsLst>
            <a:gs pos="0">
              <a:schemeClr val="accent6">
                <a:hueOff val="0"/>
                <a:satOff val="0"/>
                <a:lumOff val="0"/>
                <a:alphaOff val="0"/>
                <a:shade val="20000"/>
                <a:satMod val="130000"/>
              </a:schemeClr>
            </a:gs>
            <a:gs pos="50000">
              <a:schemeClr val="accent6">
                <a:hueOff val="0"/>
                <a:satOff val="0"/>
                <a:lumOff val="0"/>
                <a:alphaOff val="0"/>
                <a:shade val="90000"/>
                <a:satMod val="130000"/>
              </a:schemeClr>
            </a:gs>
            <a:gs pos="100000">
              <a:schemeClr val="accent6">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Bangla MN" charset="0"/>
              <a:ea typeface="Bangla MN" charset="0"/>
              <a:cs typeface="Bangla MN" charset="0"/>
            </a:rPr>
            <a:t>Acceptance and Action Questionnaire (AAQ-II)</a:t>
          </a:r>
          <a:endParaRPr lang="en-US" sz="2400" kern="1200" dirty="0">
            <a:latin typeface="Bangla MN" charset="0"/>
            <a:ea typeface="Bangla MN" charset="0"/>
            <a:cs typeface="Bangla MN" charset="0"/>
          </a:endParaRPr>
        </a:p>
      </dsp:txBody>
      <dsp:txXfrm>
        <a:off x="1" y="4974832"/>
        <a:ext cx="8565263" cy="8009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D85408-B5FB-0F42-BA08-4651901AB123}">
      <dsp:nvSpPr>
        <dsp:cNvPr id="0" name=""/>
        <dsp:cNvSpPr/>
      </dsp:nvSpPr>
      <dsp:spPr>
        <a:xfrm rot="16200000">
          <a:off x="551158" y="-530860"/>
          <a:ext cx="3429000" cy="4490720"/>
        </a:xfrm>
        <a:prstGeom prst="round1Rect">
          <a:avLst/>
        </a:prstGeom>
        <a:gradFill rotWithShape="0">
          <a:gsLst>
            <a:gs pos="0">
              <a:schemeClr val="accent2">
                <a:hueOff val="0"/>
                <a:satOff val="0"/>
                <a:lumOff val="0"/>
                <a:alphaOff val="0"/>
                <a:shade val="20000"/>
                <a:satMod val="130000"/>
              </a:schemeClr>
            </a:gs>
            <a:gs pos="50000">
              <a:schemeClr val="accent2">
                <a:hueOff val="0"/>
                <a:satOff val="0"/>
                <a:lumOff val="0"/>
                <a:alphaOff val="0"/>
                <a:shade val="90000"/>
                <a:satMod val="130000"/>
              </a:schemeClr>
            </a:gs>
            <a:gs pos="100000">
              <a:schemeClr val="accent2">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977900">
            <a:lnSpc>
              <a:spcPct val="90000"/>
            </a:lnSpc>
            <a:spcBef>
              <a:spcPct val="0"/>
            </a:spcBef>
            <a:spcAft>
              <a:spcPct val="35000"/>
            </a:spcAft>
          </a:pPr>
          <a:endParaRPr lang="en-US" sz="2400" kern="1200" dirty="0" smtClean="0">
            <a:latin typeface="Bangla MN" charset="0"/>
            <a:ea typeface="Bangla MN" charset="0"/>
            <a:cs typeface="Bangla MN" charset="0"/>
          </a:endParaRPr>
        </a:p>
        <a:p>
          <a:pPr lvl="0" algn="ctr" defTabSz="977900">
            <a:lnSpc>
              <a:spcPct val="90000"/>
            </a:lnSpc>
            <a:spcBef>
              <a:spcPct val="0"/>
            </a:spcBef>
            <a:spcAft>
              <a:spcPct val="35000"/>
            </a:spcAft>
          </a:pPr>
          <a:r>
            <a:rPr lang="en-US" sz="2400" kern="1200" dirty="0" smtClean="0">
              <a:latin typeface="Bangla MN" charset="0"/>
              <a:ea typeface="Bangla MN" charset="0"/>
              <a:cs typeface="Bangla MN" charset="0"/>
            </a:rPr>
            <a:t>Currently obese with a history of obesity</a:t>
          </a:r>
          <a:endParaRPr lang="en-US" sz="2400" kern="1200" dirty="0">
            <a:latin typeface="Bangla MN" charset="0"/>
            <a:ea typeface="Bangla MN" charset="0"/>
            <a:cs typeface="Bangla MN" charset="0"/>
          </a:endParaRPr>
        </a:p>
      </dsp:txBody>
      <dsp:txXfrm rot="16200000">
        <a:off x="979783" y="-959484"/>
        <a:ext cx="2571750" cy="4490720"/>
      </dsp:txXfrm>
    </dsp:sp>
    <dsp:sp modelId="{C48451BE-5F90-8143-BB40-7D815CED425B}">
      <dsp:nvSpPr>
        <dsp:cNvPr id="0" name=""/>
        <dsp:cNvSpPr/>
      </dsp:nvSpPr>
      <dsp:spPr>
        <a:xfrm>
          <a:off x="4490720" y="0"/>
          <a:ext cx="4490720" cy="3429000"/>
        </a:xfrm>
        <a:prstGeom prst="round1Rect">
          <a:avLst/>
        </a:prstGeom>
        <a:gradFill rotWithShape="0">
          <a:gsLst>
            <a:gs pos="0">
              <a:schemeClr val="accent3">
                <a:hueOff val="0"/>
                <a:satOff val="0"/>
                <a:lumOff val="0"/>
                <a:alphaOff val="0"/>
                <a:shade val="20000"/>
                <a:satMod val="130000"/>
              </a:schemeClr>
            </a:gs>
            <a:gs pos="50000">
              <a:schemeClr val="accent3">
                <a:hueOff val="0"/>
                <a:satOff val="0"/>
                <a:lumOff val="0"/>
                <a:alphaOff val="0"/>
                <a:shade val="90000"/>
                <a:satMod val="130000"/>
              </a:schemeClr>
            </a:gs>
            <a:gs pos="100000">
              <a:schemeClr val="accent3">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77900">
            <a:lnSpc>
              <a:spcPct val="90000"/>
            </a:lnSpc>
            <a:spcBef>
              <a:spcPct val="0"/>
            </a:spcBef>
            <a:spcAft>
              <a:spcPct val="35000"/>
            </a:spcAft>
          </a:pPr>
          <a:endParaRPr lang="en-US" sz="2100" kern="1200" dirty="0" smtClean="0">
            <a:latin typeface="Bangla MN" charset="0"/>
            <a:ea typeface="Bangla MN" charset="0"/>
            <a:cs typeface="Bangla MN" charset="0"/>
          </a:endParaRPr>
        </a:p>
        <a:p>
          <a:pPr lvl="0" algn="ctr" defTabSz="977900">
            <a:lnSpc>
              <a:spcPct val="90000"/>
            </a:lnSpc>
            <a:spcBef>
              <a:spcPct val="0"/>
            </a:spcBef>
            <a:spcAft>
              <a:spcPct val="35000"/>
            </a:spcAft>
          </a:pPr>
          <a:r>
            <a:rPr lang="en-US" sz="2400" b="0" kern="1200" dirty="0" smtClean="0">
              <a:latin typeface="Bangla MN" charset="0"/>
              <a:ea typeface="Bangla MN" charset="0"/>
              <a:cs typeface="Bangla MN" charset="0"/>
            </a:rPr>
            <a:t>Currently average </a:t>
          </a:r>
          <a:r>
            <a:rPr lang="en-US" sz="2400" b="0" kern="1200" dirty="0" err="1" smtClean="0">
              <a:latin typeface="Bangla MN" charset="0"/>
              <a:ea typeface="Bangla MN" charset="0"/>
              <a:cs typeface="Bangla MN" charset="0"/>
            </a:rPr>
            <a:t>wt</a:t>
          </a:r>
          <a:r>
            <a:rPr lang="en-US" sz="2400" b="0" kern="1200" baseline="0" dirty="0" smtClean="0">
              <a:latin typeface="Bangla MN" charset="0"/>
              <a:ea typeface="Bangla MN" charset="0"/>
              <a:cs typeface="Bangla MN" charset="0"/>
            </a:rPr>
            <a:t> </a:t>
          </a:r>
          <a:r>
            <a:rPr lang="en-US" sz="2400" b="0" kern="1200" dirty="0" smtClean="0">
              <a:latin typeface="Bangla MN" charset="0"/>
              <a:ea typeface="Bangla MN" charset="0"/>
              <a:cs typeface="Bangla MN" charset="0"/>
            </a:rPr>
            <a:t>with a history of  average </a:t>
          </a:r>
          <a:r>
            <a:rPr lang="en-US" sz="2400" b="0" kern="1200" dirty="0" err="1" smtClean="0">
              <a:latin typeface="Bangla MN" charset="0"/>
              <a:ea typeface="Bangla MN" charset="0"/>
              <a:cs typeface="Bangla MN" charset="0"/>
            </a:rPr>
            <a:t>wt</a:t>
          </a:r>
          <a:endParaRPr lang="en-US" sz="2400" b="0" kern="1200" dirty="0">
            <a:latin typeface="Bangla MN" charset="0"/>
            <a:ea typeface="Bangla MN" charset="0"/>
            <a:cs typeface="Bangla MN" charset="0"/>
          </a:endParaRPr>
        </a:p>
      </dsp:txBody>
      <dsp:txXfrm>
        <a:off x="4490720" y="0"/>
        <a:ext cx="4490720" cy="2571750"/>
      </dsp:txXfrm>
    </dsp:sp>
    <dsp:sp modelId="{D46D3E13-A1EE-E54A-BC8D-CB0F0F58CC96}">
      <dsp:nvSpPr>
        <dsp:cNvPr id="0" name=""/>
        <dsp:cNvSpPr/>
      </dsp:nvSpPr>
      <dsp:spPr>
        <a:xfrm rot="10800000">
          <a:off x="0" y="3429000"/>
          <a:ext cx="4490720" cy="3429000"/>
        </a:xfrm>
        <a:prstGeom prst="round1Rect">
          <a:avLst/>
        </a:prstGeom>
        <a:gradFill rotWithShape="0">
          <a:gsLst>
            <a:gs pos="0">
              <a:schemeClr val="accent4">
                <a:hueOff val="0"/>
                <a:satOff val="0"/>
                <a:lumOff val="0"/>
                <a:alphaOff val="0"/>
                <a:shade val="20000"/>
                <a:satMod val="130000"/>
              </a:schemeClr>
            </a:gs>
            <a:gs pos="50000">
              <a:schemeClr val="accent4">
                <a:hueOff val="0"/>
                <a:satOff val="0"/>
                <a:lumOff val="0"/>
                <a:alphaOff val="0"/>
                <a:shade val="90000"/>
                <a:satMod val="130000"/>
              </a:schemeClr>
            </a:gs>
            <a:gs pos="100000">
              <a:schemeClr val="accent4">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977900">
            <a:lnSpc>
              <a:spcPct val="90000"/>
            </a:lnSpc>
            <a:spcBef>
              <a:spcPct val="0"/>
            </a:spcBef>
            <a:spcAft>
              <a:spcPct val="35000"/>
            </a:spcAft>
          </a:pPr>
          <a:r>
            <a:rPr lang="en-US" sz="2400" kern="1200" dirty="0" smtClean="0">
              <a:latin typeface="Bangla MN" charset="0"/>
              <a:ea typeface="Bangla MN" charset="0"/>
              <a:cs typeface="Bangla MN" charset="0"/>
            </a:rPr>
            <a:t>Currently average </a:t>
          </a:r>
          <a:r>
            <a:rPr lang="en-US" sz="2400" kern="1200" dirty="0" err="1" smtClean="0">
              <a:latin typeface="Bangla MN" charset="0"/>
              <a:ea typeface="Bangla MN" charset="0"/>
              <a:cs typeface="Bangla MN" charset="0"/>
            </a:rPr>
            <a:t>wt</a:t>
          </a:r>
          <a:r>
            <a:rPr lang="en-US" sz="2400" kern="1200" baseline="0" dirty="0" smtClean="0">
              <a:latin typeface="Bangla MN" charset="0"/>
              <a:ea typeface="Bangla MN" charset="0"/>
              <a:cs typeface="Bangla MN" charset="0"/>
            </a:rPr>
            <a:t> </a:t>
          </a:r>
          <a:r>
            <a:rPr lang="en-US" sz="2400" kern="1200" dirty="0" smtClean="0">
              <a:latin typeface="Bangla MN" charset="0"/>
              <a:ea typeface="Bangla MN" charset="0"/>
              <a:cs typeface="Bangla MN" charset="0"/>
            </a:rPr>
            <a:t>with a history of obesity</a:t>
          </a:r>
          <a:endParaRPr lang="en-US" sz="2400" kern="1200" dirty="0">
            <a:latin typeface="Bangla MN" charset="0"/>
            <a:ea typeface="Bangla MN" charset="0"/>
            <a:cs typeface="Bangla MN" charset="0"/>
          </a:endParaRPr>
        </a:p>
      </dsp:txBody>
      <dsp:txXfrm rot="10800000">
        <a:off x="0" y="4286249"/>
        <a:ext cx="4490720" cy="2571750"/>
      </dsp:txXfrm>
    </dsp:sp>
    <dsp:sp modelId="{9B36658D-DDE1-4F4C-85CC-625074A1B38A}">
      <dsp:nvSpPr>
        <dsp:cNvPr id="0" name=""/>
        <dsp:cNvSpPr/>
      </dsp:nvSpPr>
      <dsp:spPr>
        <a:xfrm rot="5400000">
          <a:off x="5021580" y="2898140"/>
          <a:ext cx="3429000" cy="4490720"/>
        </a:xfrm>
        <a:prstGeom prst="round1Rect">
          <a:avLst/>
        </a:prstGeom>
        <a:gradFill rotWithShape="0">
          <a:gsLst>
            <a:gs pos="0">
              <a:schemeClr val="accent5">
                <a:hueOff val="0"/>
                <a:satOff val="0"/>
                <a:lumOff val="0"/>
                <a:alphaOff val="0"/>
                <a:shade val="20000"/>
                <a:satMod val="130000"/>
              </a:schemeClr>
            </a:gs>
            <a:gs pos="50000">
              <a:schemeClr val="accent5">
                <a:hueOff val="0"/>
                <a:satOff val="0"/>
                <a:lumOff val="0"/>
                <a:alphaOff val="0"/>
                <a:shade val="90000"/>
                <a:satMod val="130000"/>
              </a:schemeClr>
            </a:gs>
            <a:gs pos="100000">
              <a:schemeClr val="accent5">
                <a:hueOff val="0"/>
                <a:satOff val="0"/>
                <a:lumOff val="0"/>
                <a:alphaOff val="0"/>
                <a:shade val="100000"/>
                <a:satMod val="200000"/>
                <a:lumMod val="120000"/>
              </a:schemeClr>
            </a:gs>
          </a:gsLst>
          <a:lin ang="16200000" scaled="0"/>
        </a:gradFill>
        <a:ln>
          <a:noFill/>
        </a:ln>
        <a:effectLst>
          <a:outerShdw blurRad="88900" dist="50800" dir="2100000" sx="104000" sy="104000" algn="br"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977900">
            <a:lnSpc>
              <a:spcPct val="90000"/>
            </a:lnSpc>
            <a:spcBef>
              <a:spcPct val="0"/>
            </a:spcBef>
            <a:spcAft>
              <a:spcPct val="35000"/>
            </a:spcAft>
          </a:pPr>
          <a:r>
            <a:rPr lang="en-US" sz="2400" kern="1200" dirty="0" smtClean="0">
              <a:latin typeface="Bangla MN" charset="0"/>
              <a:ea typeface="Bangla MN" charset="0"/>
              <a:cs typeface="Bangla MN" charset="0"/>
            </a:rPr>
            <a:t>Currently underweight with a history of obesity</a:t>
          </a:r>
          <a:endParaRPr lang="en-US" sz="2400" kern="1200" dirty="0">
            <a:latin typeface="Bangla MN" charset="0"/>
            <a:ea typeface="Bangla MN" charset="0"/>
            <a:cs typeface="Bangla MN" charset="0"/>
          </a:endParaRPr>
        </a:p>
      </dsp:txBody>
      <dsp:txXfrm rot="5400000">
        <a:off x="5450205" y="3326764"/>
        <a:ext cx="2571750" cy="4490720"/>
      </dsp:txXfrm>
    </dsp:sp>
    <dsp:sp modelId="{AC2EAB00-F9A0-854D-8DFC-CEF8AEC50C0C}">
      <dsp:nvSpPr>
        <dsp:cNvPr id="0" name=""/>
        <dsp:cNvSpPr/>
      </dsp:nvSpPr>
      <dsp:spPr>
        <a:xfrm>
          <a:off x="3143504" y="2571750"/>
          <a:ext cx="2694432" cy="1714500"/>
        </a:xfrm>
        <a:prstGeom prst="roundRect">
          <a:avLst/>
        </a:prstGeom>
        <a:solidFill>
          <a:schemeClr val="accent2">
            <a:tint val="40000"/>
            <a:hueOff val="0"/>
            <a:satOff val="0"/>
            <a:lumOff val="0"/>
            <a:alphaOff val="0"/>
          </a:schemeClr>
        </a:solidFill>
        <a:ln>
          <a:noFill/>
        </a:ln>
        <a:effectLst>
          <a:outerShdw blurRad="88900" dist="50800" dir="2100000" sx="104000" sy="104000" algn="br" rotWithShape="0">
            <a:srgbClr val="000000">
              <a:alpha val="5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Bangla MN" charset="0"/>
              <a:ea typeface="Bangla MN" charset="0"/>
              <a:cs typeface="Bangla MN" charset="0"/>
            </a:rPr>
            <a:t>Vignettes</a:t>
          </a:r>
          <a:endParaRPr lang="en-US" sz="2400" b="1" kern="1200" dirty="0">
            <a:latin typeface="Bangla MN" charset="0"/>
            <a:ea typeface="Bangla MN" charset="0"/>
            <a:cs typeface="Bangla MN" charset="0"/>
          </a:endParaRPr>
        </a:p>
      </dsp:txBody>
      <dsp:txXfrm>
        <a:off x="3143504" y="2571750"/>
        <a:ext cx="2694432" cy="17145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93ABD-935D-4D41-AD90-FCBB9912E741}" type="datetimeFigureOut">
              <a:rPr lang="en-US" smtClean="0"/>
              <a:pPr/>
              <a:t>7/3/16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3B2F50-F7F2-DE46-8277-F7F41F63B90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51242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B2F50-F7F2-DE46-8277-F7F41F63B90C}" type="slidenum">
              <a:rPr lang="en-US" smtClean="0"/>
              <a:pPr/>
              <a:t>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01454143"/>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Underweight-</a:t>
            </a:r>
            <a:r>
              <a:rPr lang="en-US" baseline="0" dirty="0" smtClean="0"/>
              <a:t> high inflexibility for obese</a:t>
            </a:r>
          </a:p>
          <a:p>
            <a:pPr marL="628650" lvl="1" indent="-171450">
              <a:buFont typeface="Arial" charset="0"/>
              <a:buChar char="•"/>
            </a:pPr>
            <a:r>
              <a:rPr lang="en-US" baseline="0" dirty="0" smtClean="0"/>
              <a:t>More </a:t>
            </a:r>
            <a:r>
              <a:rPr lang="en-US" baseline="0" dirty="0" err="1" smtClean="0"/>
              <a:t>flexibile</a:t>
            </a:r>
            <a:r>
              <a:rPr lang="en-US" baseline="0" dirty="0" smtClean="0"/>
              <a:t> for average weight people who used to be obese</a:t>
            </a:r>
          </a:p>
          <a:p>
            <a:pPr marL="628650" lvl="1" indent="-171450">
              <a:buFont typeface="Arial" charset="0"/>
              <a:buChar char="•"/>
            </a:pPr>
            <a:r>
              <a:rPr lang="en-US" baseline="0" dirty="0" smtClean="0"/>
              <a:t>Almost as much inflexibility for currently underweight individuals who used to be obese as those who are and always were obese.</a:t>
            </a:r>
          </a:p>
          <a:p>
            <a:pPr marL="171450" lvl="0" indent="-171450">
              <a:buFont typeface="Arial" charset="0"/>
              <a:buChar char="•"/>
            </a:pPr>
            <a:r>
              <a:rPr lang="en-US" baseline="0" dirty="0" smtClean="0"/>
              <a:t>Obese individuals are more inflexible than overweight individuals or healthy individuals</a:t>
            </a:r>
          </a:p>
          <a:p>
            <a:pPr marL="171450" lvl="0" indent="-171450">
              <a:buFont typeface="Arial" charset="0"/>
              <a:buChar char="•"/>
            </a:pPr>
            <a:r>
              <a:rPr lang="en-US" baseline="0" dirty="0" smtClean="0"/>
              <a:t>Healthy weight individuals are much more </a:t>
            </a:r>
            <a:r>
              <a:rPr lang="en-US" baseline="0" dirty="0" err="1" smtClean="0"/>
              <a:t>flexibile</a:t>
            </a:r>
            <a:r>
              <a:rPr lang="en-US" baseline="0" dirty="0" smtClean="0"/>
              <a:t> across all conditions overall</a:t>
            </a:r>
            <a:endParaRPr lang="en-US" dirty="0"/>
          </a:p>
        </p:txBody>
      </p:sp>
      <p:sp>
        <p:nvSpPr>
          <p:cNvPr id="4" name="Slide Number Placeholder 3"/>
          <p:cNvSpPr>
            <a:spLocks noGrp="1"/>
          </p:cNvSpPr>
          <p:nvPr>
            <p:ph type="sldNum" sz="quarter" idx="10"/>
          </p:nvPr>
        </p:nvSpPr>
        <p:spPr/>
        <p:txBody>
          <a:bodyPr/>
          <a:lstStyle/>
          <a:p>
            <a:fld id="{793B2F50-F7F2-DE46-8277-F7F41F63B90C}" type="slidenum">
              <a:rPr lang="en-US" smtClean="0"/>
              <a:pPr/>
              <a:t>11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98097157"/>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LOWER SCORES=</a:t>
            </a:r>
            <a:r>
              <a:rPr lang="en-US" baseline="0" dirty="0" smtClean="0"/>
              <a:t> MORE NEGATIVE JUDGMENT</a:t>
            </a:r>
          </a:p>
          <a:p>
            <a:pPr marL="171450" indent="-171450">
              <a:buFont typeface="Arial" charset="0"/>
              <a:buChar char="•"/>
            </a:pPr>
            <a:endParaRPr lang="en-US" baseline="0" dirty="0" smtClean="0"/>
          </a:p>
          <a:p>
            <a:pPr marL="171450" indent="-171450">
              <a:buFont typeface="Arial" charset="0"/>
              <a:buChar char="•"/>
            </a:pPr>
            <a:r>
              <a:rPr lang="en-US" baseline="0" dirty="0" smtClean="0"/>
              <a:t>UNDERWEIGHT</a:t>
            </a:r>
          </a:p>
          <a:p>
            <a:pPr marL="628650" lvl="1" indent="-171450">
              <a:buFont typeface="Arial" charset="0"/>
              <a:buChar char="•"/>
            </a:pPr>
            <a:r>
              <a:rPr lang="en-US" baseline="0" dirty="0" smtClean="0"/>
              <a:t>More negative judgment for obese</a:t>
            </a:r>
          </a:p>
          <a:p>
            <a:pPr marL="628650" lvl="1" indent="-171450">
              <a:buFont typeface="Arial" charset="0"/>
              <a:buChar char="•"/>
            </a:pPr>
            <a:r>
              <a:rPr lang="en-US" baseline="0" dirty="0" smtClean="0"/>
              <a:t>Higher for </a:t>
            </a:r>
            <a:r>
              <a:rPr lang="en-US" baseline="0" dirty="0" err="1" smtClean="0"/>
              <a:t>avg</a:t>
            </a:r>
            <a:r>
              <a:rPr lang="en-US" baseline="0" dirty="0" smtClean="0"/>
              <a:t>/obese but lower than that for underweight/obese</a:t>
            </a:r>
            <a:endParaRPr lang="en-US" dirty="0"/>
          </a:p>
        </p:txBody>
      </p:sp>
      <p:sp>
        <p:nvSpPr>
          <p:cNvPr id="4" name="Slide Number Placeholder 3"/>
          <p:cNvSpPr>
            <a:spLocks noGrp="1"/>
          </p:cNvSpPr>
          <p:nvPr>
            <p:ph type="sldNum" sz="quarter" idx="10"/>
          </p:nvPr>
        </p:nvSpPr>
        <p:spPr/>
        <p:txBody>
          <a:bodyPr/>
          <a:lstStyle/>
          <a:p>
            <a:fld id="{793B2F50-F7F2-DE46-8277-F7F41F63B90C}" type="slidenum">
              <a:rPr lang="en-US" smtClean="0"/>
              <a:pPr/>
              <a:t>12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68831696"/>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HIGHER SCORES INDICATE</a:t>
            </a:r>
            <a:r>
              <a:rPr lang="en-US" baseline="0" dirty="0" smtClean="0"/>
              <a:t>S PREFERRED GREATER SOCIAL DISTANCE</a:t>
            </a:r>
          </a:p>
          <a:p>
            <a:pPr marL="171450" indent="-171450">
              <a:buFont typeface="Arial" charset="0"/>
              <a:buChar char="•"/>
            </a:pPr>
            <a:endParaRPr lang="en-US" baseline="0" dirty="0" smtClean="0"/>
          </a:p>
          <a:p>
            <a:pPr marL="171450" indent="-171450">
              <a:buFont typeface="Arial" charset="0"/>
              <a:buChar char="•"/>
            </a:pPr>
            <a:r>
              <a:rPr lang="en-US" baseline="0" dirty="0" smtClean="0"/>
              <a:t>UNDERWEIGHT</a:t>
            </a:r>
          </a:p>
          <a:p>
            <a:pPr marL="628650" lvl="1" indent="-171450">
              <a:buFont typeface="Arial" charset="0"/>
              <a:buChar char="•"/>
            </a:pPr>
            <a:r>
              <a:rPr lang="en-US" baseline="0" dirty="0" smtClean="0"/>
              <a:t>Prefers most distance between </a:t>
            </a:r>
            <a:r>
              <a:rPr lang="en-US" baseline="0" dirty="0" err="1" smtClean="0"/>
              <a:t>avg</a:t>
            </a:r>
            <a:r>
              <a:rPr lang="en-US" baseline="0" dirty="0" smtClean="0"/>
              <a:t>/obese than obese/obese</a:t>
            </a:r>
          </a:p>
          <a:p>
            <a:pPr marL="628650" lvl="1" indent="-171450">
              <a:buFont typeface="Arial" charset="0"/>
              <a:buChar char="•"/>
            </a:pPr>
            <a:r>
              <a:rPr lang="en-US" baseline="0" dirty="0" smtClean="0"/>
              <a:t>Prefers more distance between underweight/obese than obese/obese</a:t>
            </a:r>
          </a:p>
          <a:p>
            <a:pPr marL="171450" lvl="0" indent="-171450">
              <a:buFont typeface="Arial" charset="0"/>
              <a:buChar char="•"/>
            </a:pPr>
            <a:r>
              <a:rPr lang="en-US" baseline="0" dirty="0" smtClean="0"/>
              <a:t>OBESE</a:t>
            </a:r>
          </a:p>
          <a:p>
            <a:pPr marL="628650" lvl="1" indent="-171450">
              <a:buFont typeface="Arial" charset="0"/>
              <a:buChar char="•"/>
            </a:pPr>
            <a:r>
              <a:rPr lang="en-US" baseline="0" dirty="0" smtClean="0"/>
              <a:t>Prefers more distance between themselves and other obese individuals than any other BMI category</a:t>
            </a:r>
          </a:p>
          <a:p>
            <a:pPr marL="1085850" lvl="2" indent="-171450">
              <a:buFont typeface="Arial" charset="0"/>
              <a:buChar char="•"/>
            </a:pPr>
            <a:r>
              <a:rPr lang="en-US" baseline="0" dirty="0" smtClean="0"/>
              <a:t>Explained by social identity theory</a:t>
            </a:r>
          </a:p>
          <a:p>
            <a:pPr marL="628650" lvl="1" indent="-171450">
              <a:buFont typeface="Arial" charset="0"/>
              <a:buChar char="•"/>
            </a:pPr>
            <a:r>
              <a:rPr lang="en-US" baseline="0" dirty="0" smtClean="0"/>
              <a:t>Prefer most distance between themselves and underweight/obese</a:t>
            </a:r>
          </a:p>
          <a:p>
            <a:pPr marL="628650" lvl="1"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793B2F50-F7F2-DE46-8277-F7F41F63B90C}" type="slidenum">
              <a:rPr lang="en-US" smtClean="0"/>
              <a:pPr/>
              <a:t>13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0750798"/>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HIGHER SCORES = BELIEFS</a:t>
            </a:r>
            <a:r>
              <a:rPr lang="en-US" baseline="0" dirty="0" smtClean="0"/>
              <a:t> ENDORSING LESS CONCERN OVER EQUAL RIGHTS</a:t>
            </a:r>
          </a:p>
          <a:p>
            <a:pPr marL="171450" indent="-171450">
              <a:buFont typeface="Arial" charset="0"/>
              <a:buChar char="•"/>
            </a:pPr>
            <a:endParaRPr lang="en-US" baseline="0" dirty="0" smtClean="0"/>
          </a:p>
          <a:p>
            <a:pPr marL="171450" indent="-171450">
              <a:buFont typeface="Arial" charset="0"/>
              <a:buChar char="•"/>
            </a:pPr>
            <a:r>
              <a:rPr lang="en-US" baseline="0" dirty="0" smtClean="0"/>
              <a:t>UNDERWEIGHT</a:t>
            </a:r>
          </a:p>
          <a:p>
            <a:pPr marL="628650" lvl="1" indent="-171450">
              <a:buFont typeface="Arial" charset="0"/>
              <a:buChar char="•"/>
            </a:pPr>
            <a:r>
              <a:rPr lang="en-US" baseline="0" dirty="0" smtClean="0"/>
              <a:t>Shows less concern for equal rights with average/obese than any other BMI group</a:t>
            </a:r>
          </a:p>
          <a:p>
            <a:pPr marL="171450" lvl="0" indent="-171450">
              <a:buFont typeface="Arial" charset="0"/>
              <a:buChar char="•"/>
            </a:pPr>
            <a:r>
              <a:rPr lang="en-US" baseline="0" dirty="0" smtClean="0"/>
              <a:t>OBESE</a:t>
            </a:r>
          </a:p>
          <a:p>
            <a:pPr marL="628650" lvl="1" indent="-171450">
              <a:buFont typeface="Arial" charset="0"/>
              <a:buChar char="•"/>
            </a:pPr>
            <a:r>
              <a:rPr lang="en-US" baseline="0" dirty="0" smtClean="0"/>
              <a:t>Show less concern for equal rights of healthy individuals</a:t>
            </a:r>
          </a:p>
        </p:txBody>
      </p:sp>
      <p:sp>
        <p:nvSpPr>
          <p:cNvPr id="4" name="Slide Number Placeholder 3"/>
          <p:cNvSpPr>
            <a:spLocks noGrp="1"/>
          </p:cNvSpPr>
          <p:nvPr>
            <p:ph type="sldNum" sz="quarter" idx="10"/>
          </p:nvPr>
        </p:nvSpPr>
        <p:spPr/>
        <p:txBody>
          <a:bodyPr/>
          <a:lstStyle/>
          <a:p>
            <a:fld id="{793B2F50-F7F2-DE46-8277-F7F41F63B90C}" type="slidenum">
              <a:rPr lang="en-US" smtClean="0"/>
              <a:pPr/>
              <a:t>14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8196174"/>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HIGHER SCORES = MORE DISLIKE DUE TO FAT BIAS</a:t>
            </a:r>
          </a:p>
          <a:p>
            <a:pPr marL="171450" indent="-171450">
              <a:buFont typeface="Arial" charset="0"/>
              <a:buChar char="•"/>
            </a:pPr>
            <a:endParaRPr lang="en-US" dirty="0" smtClean="0"/>
          </a:p>
          <a:p>
            <a:pPr marL="171450" indent="-171450">
              <a:buFont typeface="Arial" charset="0"/>
              <a:buChar char="•"/>
            </a:pPr>
            <a:r>
              <a:rPr lang="en-US" dirty="0" smtClean="0"/>
              <a:t>Obese</a:t>
            </a:r>
            <a:r>
              <a:rPr lang="en-US" baseline="0" dirty="0" smtClean="0"/>
              <a:t> and Underweight shoe greatest dislike of average/obese</a:t>
            </a:r>
          </a:p>
          <a:p>
            <a:pPr marL="628650" lvl="1" indent="-171450">
              <a:buFont typeface="Arial" charset="0"/>
              <a:buChar char="•"/>
            </a:pPr>
            <a:r>
              <a:rPr lang="en-US" baseline="0" dirty="0" smtClean="0"/>
              <a:t>Underweight show almost equal dislike for average/obese and thin/obese</a:t>
            </a:r>
            <a:endParaRPr lang="en-US" dirty="0"/>
          </a:p>
        </p:txBody>
      </p:sp>
      <p:sp>
        <p:nvSpPr>
          <p:cNvPr id="4" name="Slide Number Placeholder 3"/>
          <p:cNvSpPr>
            <a:spLocks noGrp="1"/>
          </p:cNvSpPr>
          <p:nvPr>
            <p:ph type="sldNum" sz="quarter" idx="10"/>
          </p:nvPr>
        </p:nvSpPr>
        <p:spPr/>
        <p:txBody>
          <a:bodyPr/>
          <a:lstStyle/>
          <a:p>
            <a:fld id="{793B2F50-F7F2-DE46-8277-F7F41F63B90C}" type="slidenum">
              <a:rPr lang="en-US" smtClean="0"/>
              <a:pPr/>
              <a:t>15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807"/>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few reasons why</a:t>
            </a:r>
            <a:r>
              <a:rPr lang="en-US" baseline="0" dirty="0" smtClean="0"/>
              <a:t> we were unable to reproduce the original study:</a:t>
            </a:r>
          </a:p>
          <a:p>
            <a:pPr marL="171450" indent="-171450">
              <a:buFont typeface="Arial" charset="0"/>
              <a:buChar char="•"/>
            </a:pPr>
            <a:r>
              <a:rPr lang="en-US" baseline="0" dirty="0" smtClean="0"/>
              <a:t>The original study was conducted in Hawaii with a completely different population from this one</a:t>
            </a:r>
          </a:p>
          <a:p>
            <a:pPr marL="628650" lvl="1" indent="-171450">
              <a:buFont typeface="Arial" charset="0"/>
              <a:buChar char="•"/>
            </a:pPr>
            <a:r>
              <a:rPr lang="en-US" baseline="0" dirty="0" smtClean="0"/>
              <a:t>Race</a:t>
            </a:r>
          </a:p>
          <a:p>
            <a:pPr marL="1085850" lvl="2" indent="-171450">
              <a:buFont typeface="Arial" charset="0"/>
              <a:buChar char="•"/>
            </a:pPr>
            <a:r>
              <a:rPr lang="en-US" baseline="0" dirty="0" smtClean="0"/>
              <a:t>Original: 41.4% Asian Americans, 20.9% White, 1.5% Pacific Islander, 1.1% Hispanic, .7% African American, 33.3% mixed race</a:t>
            </a:r>
          </a:p>
          <a:p>
            <a:pPr marL="1085850" lvl="2" indent="-171450">
              <a:buFont typeface="Arial" charset="0"/>
              <a:buChar char="•"/>
            </a:pPr>
            <a:r>
              <a:rPr lang="en-US" baseline="0" dirty="0" smtClean="0"/>
              <a:t>This study: 1.7% Asian Americans, 72.2% white, 3.2% Hispanic, 18.9% African American</a:t>
            </a:r>
          </a:p>
          <a:p>
            <a:pPr marL="628650" lvl="1" indent="-171450">
              <a:buFont typeface="Arial" charset="0"/>
              <a:buChar char="•"/>
            </a:pPr>
            <a:r>
              <a:rPr lang="en-US" baseline="0" dirty="0" smtClean="0"/>
              <a:t> BMI</a:t>
            </a:r>
          </a:p>
          <a:p>
            <a:pPr marL="1085850" lvl="2" indent="-171450">
              <a:buFont typeface="Arial" charset="0"/>
              <a:buChar char="•"/>
            </a:pPr>
            <a:r>
              <a:rPr lang="en-US" baseline="0" dirty="0" smtClean="0"/>
              <a:t>Original: 11% underweight, 60.2% average, 21.2 overweight, 7.1% obese</a:t>
            </a:r>
          </a:p>
          <a:p>
            <a:pPr marL="1085850" lvl="2" indent="-171450">
              <a:buFont typeface="Arial" charset="0"/>
              <a:buChar char="•"/>
            </a:pPr>
            <a:r>
              <a:rPr lang="en-US" baseline="0" dirty="0" smtClean="0"/>
              <a:t>This study: 3.7% underweight, 48.7% average, 25.3% overweight, 19% obese</a:t>
            </a:r>
          </a:p>
          <a:p>
            <a:pPr marL="171450" lvl="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793B2F50-F7F2-DE46-8277-F7F41F63B90C}" type="slidenum">
              <a:rPr lang="en-US" smtClean="0"/>
              <a:pPr/>
              <a:t>16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78446501"/>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We had some problems with the AFAQ so running this study</a:t>
            </a:r>
            <a:r>
              <a:rPr lang="en-US" baseline="0" dirty="0" smtClean="0"/>
              <a:t> again is definitely a possibility</a:t>
            </a:r>
          </a:p>
          <a:p>
            <a:pPr marL="171450" indent="-171450">
              <a:buFontTx/>
              <a:buChar char="-"/>
            </a:pPr>
            <a:r>
              <a:rPr lang="en-US" baseline="0" dirty="0" smtClean="0"/>
              <a:t>I’d like to run it with different populations though North LA doesn’t afford much diversity</a:t>
            </a:r>
          </a:p>
          <a:p>
            <a:pPr marL="171450" indent="-171450">
              <a:buFontTx/>
              <a:buChar char="-"/>
            </a:pPr>
            <a:r>
              <a:rPr lang="en-US" baseline="0" dirty="0" smtClean="0"/>
              <a:t>Possibility to run it in Italy</a:t>
            </a:r>
          </a:p>
          <a:p>
            <a:pPr marL="171450" indent="-171450">
              <a:buFontTx/>
              <a:buChar char="-"/>
            </a:pPr>
            <a:r>
              <a:rPr lang="en-US" baseline="0" dirty="0" smtClean="0"/>
              <a:t>Very much interested in moving into an intervention domain to help overweight and obese individuals cope with stigma and increase quality of life</a:t>
            </a:r>
          </a:p>
        </p:txBody>
      </p:sp>
      <p:sp>
        <p:nvSpPr>
          <p:cNvPr id="4" name="Slide Number Placeholder 3"/>
          <p:cNvSpPr>
            <a:spLocks noGrp="1"/>
          </p:cNvSpPr>
          <p:nvPr>
            <p:ph type="sldNum" sz="quarter" idx="10"/>
          </p:nvPr>
        </p:nvSpPr>
        <p:spPr/>
        <p:txBody>
          <a:bodyPr/>
          <a:lstStyle/>
          <a:p>
            <a:fld id="{793B2F50-F7F2-DE46-8277-F7F41F63B90C}" type="slidenum">
              <a:rPr lang="en-US" smtClean="0"/>
              <a:pPr/>
              <a:t>17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2475249"/>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B2F50-F7F2-DE46-8277-F7F41F63B90C}" type="slidenum">
              <a:rPr lang="en-US" smtClean="0"/>
              <a:pPr/>
              <a:t>18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0145414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400" dirty="0" smtClean="0">
                <a:latin typeface="Comic Sans MS"/>
                <a:cs typeface="Comic Sans MS"/>
              </a:rPr>
              <a:t>Obesity</a:t>
            </a:r>
            <a:r>
              <a:rPr lang="en-US" sz="1400" baseline="0" dirty="0" smtClean="0">
                <a:latin typeface="Comic Sans MS"/>
                <a:cs typeface="Comic Sans MS"/>
              </a:rPr>
              <a:t> rates have been rising worldwide</a:t>
            </a:r>
          </a:p>
          <a:p>
            <a:pPr marL="171450" indent="-171450">
              <a:buFont typeface="Arial" pitchFamily="34" charset="0"/>
              <a:buChar char="•"/>
            </a:pPr>
            <a:r>
              <a:rPr lang="en-US" sz="1400" baseline="0" dirty="0" smtClean="0">
                <a:latin typeface="Comic Sans MS"/>
                <a:cs typeface="Comic Sans MS"/>
              </a:rPr>
              <a:t>They are highest in the US</a:t>
            </a:r>
          </a:p>
          <a:p>
            <a:pPr marL="171450" indent="-171450">
              <a:buFont typeface="Arial" pitchFamily="34" charset="0"/>
              <a:buChar char="•"/>
            </a:pPr>
            <a:r>
              <a:rPr lang="en-US" sz="1400" baseline="0" dirty="0" smtClean="0">
                <a:latin typeface="Comic Sans MS"/>
                <a:cs typeface="Comic Sans MS"/>
              </a:rPr>
              <a:t>Adult obesity has doubled since the 1980’s and child obesity has tripled.</a:t>
            </a:r>
          </a:p>
          <a:p>
            <a:pPr marL="171450" indent="-171450">
              <a:buFont typeface="Arial" pitchFamily="34" charset="0"/>
              <a:buChar char="•"/>
            </a:pPr>
            <a:r>
              <a:rPr lang="en-US" sz="1400" baseline="0" dirty="0" smtClean="0">
                <a:latin typeface="Comic Sans MS"/>
                <a:cs typeface="Comic Sans MS"/>
              </a:rPr>
              <a:t>Presently we have ~ 36% of the adult population and ~17% of children battling obesity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400" kern="1200" dirty="0" smtClean="0">
                <a:solidFill>
                  <a:schemeClr val="tx1"/>
                </a:solidFill>
                <a:effectLst/>
                <a:latin typeface="Comic Sans MS"/>
                <a:ea typeface="+mn-ea"/>
                <a:cs typeface="Comic Sans MS"/>
              </a:rPr>
              <a:t>64% of US adults are overweight or obese,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400" kern="1200" dirty="0" smtClean="0">
              <a:solidFill>
                <a:schemeClr val="tx1"/>
              </a:solidFill>
              <a:effectLst/>
              <a:latin typeface="Comic Sans MS"/>
              <a:ea typeface="+mn-ea"/>
              <a:cs typeface="Comic Sans MS"/>
            </a:endParaRPr>
          </a:p>
          <a:p>
            <a:endParaRPr lang="en-US" dirty="0"/>
          </a:p>
        </p:txBody>
      </p:sp>
      <p:sp>
        <p:nvSpPr>
          <p:cNvPr id="4" name="Slide Number Placeholder 3"/>
          <p:cNvSpPr>
            <a:spLocks noGrp="1"/>
          </p:cNvSpPr>
          <p:nvPr>
            <p:ph type="sldNum" sz="quarter" idx="10"/>
          </p:nvPr>
        </p:nvSpPr>
        <p:spPr/>
        <p:txBody>
          <a:bodyPr/>
          <a:lstStyle/>
          <a:p>
            <a:fld id="{EAFA4B01-85B6-2842-AFBF-F796E21041C9}" type="slidenum">
              <a:rPr lang="en-US" smtClean="0"/>
              <a:pPr/>
              <a:t>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12459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Comic Sans MS"/>
                <a:cs typeface="Comic Sans MS"/>
              </a:rPr>
              <a:t>Consequences:</a:t>
            </a:r>
          </a:p>
          <a:p>
            <a:pPr marL="171450" indent="-171450">
              <a:buFont typeface="Arial" pitchFamily="34" charset="0"/>
              <a:buChar char="•"/>
            </a:pPr>
            <a:r>
              <a:rPr lang="en-US" sz="1400" dirty="0" smtClean="0">
                <a:latin typeface="Comic Sans MS"/>
                <a:cs typeface="Comic Sans MS"/>
              </a:rPr>
              <a:t>Physical:</a:t>
            </a:r>
            <a:r>
              <a:rPr lang="en-US" sz="1400" baseline="0" dirty="0" smtClean="0">
                <a:latin typeface="Comic Sans MS"/>
                <a:cs typeface="Comic Sans MS"/>
              </a:rPr>
              <a:t> heart disease, diabetes, increased risk of cancer </a:t>
            </a:r>
          </a:p>
          <a:p>
            <a:pPr marL="628650" lvl="1" indent="-171450">
              <a:buFont typeface="Arial" pitchFamily="34" charset="0"/>
              <a:buChar char="•"/>
            </a:pPr>
            <a:r>
              <a:rPr lang="en-US" sz="1400" baseline="0" dirty="0" smtClean="0">
                <a:latin typeface="Comic Sans MS"/>
                <a:cs typeface="Comic Sans MS"/>
              </a:rPr>
              <a:t>As of 6/11/16 in the U.S. this year 136,960 people have died from obesity related issues</a:t>
            </a:r>
          </a:p>
          <a:p>
            <a:pPr marL="171450" indent="-171450">
              <a:buFont typeface="Arial" pitchFamily="34" charset="0"/>
              <a:buChar char="•"/>
            </a:pPr>
            <a:r>
              <a:rPr lang="en-US" sz="1400" baseline="0" dirty="0" smtClean="0">
                <a:latin typeface="Comic Sans MS"/>
                <a:cs typeface="Comic Sans MS"/>
              </a:rPr>
              <a:t>Psychological: comorbid with mood disorders, mania, agoraphobia without panic disorder, addictive disorders, binge eating, decreased quality of life</a:t>
            </a:r>
          </a:p>
          <a:p>
            <a:pPr marL="171450" indent="-171450">
              <a:buFont typeface="Arial" pitchFamily="34" charset="0"/>
              <a:buChar char="•"/>
            </a:pPr>
            <a:r>
              <a:rPr lang="en-US" sz="1400" dirty="0" smtClean="0">
                <a:latin typeface="Comic Sans MS"/>
                <a:cs typeface="Comic Sans MS"/>
              </a:rPr>
              <a:t>LEADS INTO SOCIAL</a:t>
            </a:r>
            <a:r>
              <a:rPr lang="en-US" sz="1400" baseline="0" dirty="0" smtClean="0">
                <a:latin typeface="Comic Sans MS"/>
                <a:cs typeface="Comic Sans MS"/>
              </a:rPr>
              <a:t> CONSEQUENCES!</a:t>
            </a:r>
            <a:endParaRPr lang="en-US" sz="1400" dirty="0">
              <a:latin typeface="Comic Sans MS"/>
              <a:cs typeface="Comic Sans MS"/>
            </a:endParaRPr>
          </a:p>
        </p:txBody>
      </p:sp>
      <p:sp>
        <p:nvSpPr>
          <p:cNvPr id="4" name="Slide Number Placeholder 3"/>
          <p:cNvSpPr>
            <a:spLocks noGrp="1"/>
          </p:cNvSpPr>
          <p:nvPr>
            <p:ph type="sldNum" sz="quarter" idx="10"/>
          </p:nvPr>
        </p:nvSpPr>
        <p:spPr/>
        <p:txBody>
          <a:bodyPr/>
          <a:lstStyle/>
          <a:p>
            <a:fld id="{94432D73-861F-4A7F-964A-DB840DD3EC46}"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6226266"/>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aseline="0" dirty="0" smtClean="0">
                <a:latin typeface="Comic Sans MS"/>
                <a:cs typeface="Comic Sans MS"/>
                <a:sym typeface="Wingdings" pitchFamily="2" charset="2"/>
              </a:rPr>
              <a:t>STIGMA &amp; STEREOTYPES</a:t>
            </a:r>
          </a:p>
          <a:p>
            <a:pPr marL="171450" indent="-171450">
              <a:buFont typeface="Arial"/>
              <a:buChar char="•"/>
            </a:pPr>
            <a:r>
              <a:rPr lang="en-US" sz="1200" baseline="0" dirty="0" smtClean="0">
                <a:latin typeface="Comic Sans MS"/>
                <a:cs typeface="Comic Sans MS"/>
                <a:sym typeface="Wingdings" pitchFamily="2" charset="2"/>
              </a:rPr>
              <a:t>Disordered eating issues are pretty common among the obese.  Unfortunately so are stigmatizing experiences.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latin typeface="Comic Sans MS"/>
                <a:cs typeface="Comic Sans MS"/>
              </a:rPr>
              <a:t>Irving </a:t>
            </a:r>
            <a:r>
              <a:rPr lang="en-US" sz="1200" dirty="0" err="1" smtClean="0">
                <a:latin typeface="Comic Sans MS"/>
                <a:cs typeface="Comic Sans MS"/>
              </a:rPr>
              <a:t>Goffman</a:t>
            </a:r>
            <a:r>
              <a:rPr lang="en-US" sz="1200" dirty="0" smtClean="0">
                <a:latin typeface="Comic Sans MS"/>
                <a:cs typeface="Comic Sans MS"/>
              </a:rPr>
              <a:t> defined stigma as “being an attribute that is deeply discrediting” </a:t>
            </a:r>
            <a:r>
              <a:rPr lang="en-US" sz="1200" kern="1200" dirty="0" smtClean="0">
                <a:solidFill>
                  <a:schemeClr val="tx1"/>
                </a:solidFill>
                <a:effectLst/>
                <a:latin typeface="Comic Sans MS"/>
                <a:ea typeface="+mn-ea"/>
                <a:cs typeface="Comic Sans MS"/>
              </a:rPr>
              <a:t>saying that the result of the stigma is that it reduces the stigmatized “from a whole and usual person to a tainted, discounted one” </a:t>
            </a:r>
            <a:endParaRPr lang="en-US" sz="1200" dirty="0" smtClean="0">
              <a:latin typeface="Comic Sans MS"/>
              <a:cs typeface="Comic Sans MS"/>
            </a:endParaRPr>
          </a:p>
          <a:p>
            <a:pPr marL="171450" indent="-171450">
              <a:buFont typeface="Arial"/>
              <a:buChar char="•"/>
            </a:pPr>
            <a:endParaRPr lang="en-US" sz="1200" baseline="0" dirty="0" smtClean="0">
              <a:latin typeface="Comic Sans MS"/>
              <a:cs typeface="Comic Sans MS"/>
              <a:sym typeface="Wingdings" pitchFamily="2" charset="2"/>
            </a:endParaRPr>
          </a:p>
          <a:p>
            <a:pPr marL="285750" indent="-285750">
              <a:buFont typeface="Arial"/>
              <a:buChar char="•"/>
            </a:pPr>
            <a:r>
              <a:rPr lang="en-US" sz="1200" dirty="0" smtClean="0">
                <a:latin typeface="Comic Sans MS"/>
                <a:cs typeface="Comic Sans MS"/>
              </a:rPr>
              <a:t>Common</a:t>
            </a:r>
            <a:r>
              <a:rPr lang="en-US" sz="1200" baseline="0" dirty="0" smtClean="0">
                <a:latin typeface="Comic Sans MS"/>
                <a:cs typeface="Comic Sans MS"/>
              </a:rPr>
              <a:t> </a:t>
            </a:r>
            <a:r>
              <a:rPr lang="en-US" sz="1200" dirty="0" smtClean="0">
                <a:latin typeface="Comic Sans MS"/>
                <a:cs typeface="Comic Sans MS"/>
              </a:rPr>
              <a:t>Stereotypes of obese: </a:t>
            </a:r>
            <a:r>
              <a:rPr lang="en-US" sz="1200" baseline="0" dirty="0" smtClean="0">
                <a:latin typeface="Comic Sans MS"/>
                <a:cs typeface="Comic Sans MS"/>
              </a:rPr>
              <a:t> </a:t>
            </a:r>
            <a:r>
              <a:rPr lang="en-US" sz="1200" kern="1200" dirty="0" smtClean="0">
                <a:solidFill>
                  <a:schemeClr val="tx1"/>
                </a:solidFill>
                <a:effectLst/>
                <a:latin typeface="Comic Sans MS"/>
                <a:ea typeface="+mn-ea"/>
                <a:cs typeface="Comic Sans MS"/>
              </a:rPr>
              <a:t>as </a:t>
            </a:r>
            <a:r>
              <a:rPr lang="en-US" sz="1200" i="1" kern="1200" dirty="0" smtClean="0">
                <a:solidFill>
                  <a:schemeClr val="tx1"/>
                </a:solidFill>
                <a:effectLst/>
                <a:latin typeface="Comic Sans MS"/>
                <a:ea typeface="+mn-ea"/>
                <a:cs typeface="Comic Sans MS"/>
              </a:rPr>
              <a:t>lazy</a:t>
            </a:r>
            <a:r>
              <a:rPr lang="en-US" sz="1200" kern="1200" dirty="0" smtClean="0">
                <a:solidFill>
                  <a:schemeClr val="tx1"/>
                </a:solidFill>
                <a:effectLst/>
                <a:latin typeface="Comic Sans MS"/>
                <a:ea typeface="+mn-ea"/>
                <a:cs typeface="Comic Sans MS"/>
              </a:rPr>
              <a:t>, </a:t>
            </a:r>
            <a:r>
              <a:rPr lang="en-US" sz="1200" i="1" kern="1200" dirty="0" smtClean="0">
                <a:solidFill>
                  <a:schemeClr val="tx1"/>
                </a:solidFill>
                <a:effectLst/>
                <a:latin typeface="Comic Sans MS"/>
                <a:ea typeface="+mn-ea"/>
                <a:cs typeface="Comic Sans MS"/>
              </a:rPr>
              <a:t>self-indulgent</a:t>
            </a:r>
            <a:r>
              <a:rPr lang="en-US" sz="1200" kern="1200" dirty="0" smtClean="0">
                <a:solidFill>
                  <a:schemeClr val="tx1"/>
                </a:solidFill>
                <a:effectLst/>
                <a:latin typeface="Comic Sans MS"/>
                <a:ea typeface="+mn-ea"/>
                <a:cs typeface="Comic Sans MS"/>
              </a:rPr>
              <a:t>, </a:t>
            </a:r>
            <a:r>
              <a:rPr lang="en-US" sz="1200" i="1" kern="1200" dirty="0" smtClean="0">
                <a:solidFill>
                  <a:schemeClr val="tx1"/>
                </a:solidFill>
                <a:effectLst/>
                <a:latin typeface="Comic Sans MS"/>
                <a:ea typeface="+mn-ea"/>
                <a:cs typeface="Comic Sans MS"/>
              </a:rPr>
              <a:t>unattractive</a:t>
            </a:r>
            <a:r>
              <a:rPr lang="en-US" sz="1200" kern="1200" dirty="0" smtClean="0">
                <a:solidFill>
                  <a:schemeClr val="tx1"/>
                </a:solidFill>
                <a:effectLst/>
                <a:latin typeface="Comic Sans MS"/>
                <a:ea typeface="+mn-ea"/>
                <a:cs typeface="Comic Sans MS"/>
              </a:rPr>
              <a:t>, </a:t>
            </a:r>
            <a:r>
              <a:rPr lang="en-US" sz="1200" i="1" kern="1200" dirty="0" smtClean="0">
                <a:solidFill>
                  <a:schemeClr val="tx1"/>
                </a:solidFill>
                <a:effectLst/>
                <a:latin typeface="Comic Sans MS"/>
                <a:ea typeface="+mn-ea"/>
                <a:cs typeface="Comic Sans MS"/>
              </a:rPr>
              <a:t>bad</a:t>
            </a:r>
            <a:r>
              <a:rPr lang="en-US" sz="1200" kern="1200" dirty="0" smtClean="0">
                <a:solidFill>
                  <a:schemeClr val="tx1"/>
                </a:solidFill>
                <a:effectLst/>
                <a:latin typeface="Comic Sans MS"/>
                <a:ea typeface="+mn-ea"/>
                <a:cs typeface="Comic Sans MS"/>
              </a:rPr>
              <a:t>, and </a:t>
            </a:r>
            <a:r>
              <a:rPr lang="en-US" sz="1200" i="1" kern="1200" dirty="0" smtClean="0">
                <a:solidFill>
                  <a:schemeClr val="tx1"/>
                </a:solidFill>
                <a:effectLst/>
                <a:latin typeface="Comic Sans MS"/>
                <a:ea typeface="+mn-ea"/>
                <a:cs typeface="Comic Sans MS"/>
              </a:rPr>
              <a:t>worthless</a:t>
            </a:r>
            <a:r>
              <a:rPr lang="en-US" sz="1200" kern="1200" dirty="0" smtClean="0">
                <a:solidFill>
                  <a:schemeClr val="tx1"/>
                </a:solidFill>
                <a:effectLst/>
                <a:latin typeface="Comic Sans MS"/>
                <a:ea typeface="+mn-ea"/>
                <a:cs typeface="Comic Sans MS"/>
              </a:rPr>
              <a:t> </a:t>
            </a:r>
          </a:p>
          <a:p>
            <a:pPr marL="171450" indent="-171450">
              <a:buFont typeface="Arial" pitchFamily="34" charset="0"/>
              <a:buChar char="•"/>
            </a:pPr>
            <a:r>
              <a:rPr lang="en-US" sz="1200" baseline="0" dirty="0" smtClean="0">
                <a:latin typeface="Comic Sans MS"/>
                <a:cs typeface="Comic Sans MS"/>
                <a:sym typeface="Wingdings" pitchFamily="2" charset="2"/>
              </a:rPr>
              <a:t>At the root of these stereotypes is the ongoing public perception that obesity is EASILY within the individual’s control.</a:t>
            </a:r>
          </a:p>
          <a:p>
            <a:pPr marL="171450" indent="-171450">
              <a:buFont typeface="Arial" pitchFamily="34" charset="0"/>
              <a:buChar char="•"/>
            </a:pPr>
            <a:r>
              <a:rPr lang="en-US" sz="1200" baseline="0" dirty="0" smtClean="0">
                <a:latin typeface="Comic Sans MS"/>
                <a:cs typeface="Comic Sans MS"/>
                <a:sym typeface="Wingdings" pitchFamily="2" charset="2"/>
              </a:rPr>
              <a:t>So, this boils down to </a:t>
            </a:r>
            <a:r>
              <a:rPr lang="en-US" sz="1200" kern="1200" dirty="0" smtClean="0">
                <a:solidFill>
                  <a:schemeClr val="tx1"/>
                </a:solidFill>
                <a:effectLst/>
                <a:latin typeface="Comic Sans MS"/>
                <a:ea typeface="+mn-ea"/>
                <a:cs typeface="Comic Sans MS"/>
              </a:rPr>
              <a:t>not only are the obese lazy, self-indulgent, unattractive, bad, and worthless, but they are to blame. </a:t>
            </a:r>
          </a:p>
          <a:p>
            <a:pPr marL="628650" lvl="1" indent="-171450">
              <a:buFont typeface="Arial" pitchFamily="34" charset="0"/>
              <a:buChar char="•"/>
            </a:pPr>
            <a:r>
              <a:rPr lang="en-US" sz="1200" kern="1200" baseline="0" dirty="0" smtClean="0">
                <a:solidFill>
                  <a:schemeClr val="tx1"/>
                </a:solidFill>
                <a:effectLst/>
                <a:latin typeface="Comic Sans MS"/>
                <a:ea typeface="+mn-ea"/>
                <a:cs typeface="Comic Sans MS"/>
                <a:sym typeface="Wingdings" pitchFamily="2" charset="2"/>
              </a:rPr>
              <a:t>This is even the case with formerly obese folks because they are still treated as if they are obese…not as severely but enough that it seems one can never get rid of the stigma, even if you lose weight.</a:t>
            </a:r>
          </a:p>
          <a:p>
            <a:pPr marL="171450" indent="-171450">
              <a:buFont typeface="Arial"/>
              <a:buChar char="•"/>
            </a:pPr>
            <a:r>
              <a:rPr lang="en-US" sz="1200" baseline="0" dirty="0" smtClean="0">
                <a:latin typeface="Comic Sans MS"/>
                <a:cs typeface="Comic Sans MS"/>
                <a:sym typeface="Wingdings" pitchFamily="2" charset="2"/>
              </a:rPr>
              <a:t>Obese folks get promoted at work less and make less money than average weight people.</a:t>
            </a:r>
          </a:p>
          <a:p>
            <a:pPr marL="171450" indent="-171450">
              <a:buFont typeface="Arial"/>
              <a:buChar char="•"/>
            </a:pPr>
            <a:endParaRPr lang="en-US" sz="1200" baseline="0" dirty="0" smtClean="0">
              <a:latin typeface="Comic Sans MS"/>
              <a:cs typeface="Comic Sans MS"/>
              <a:sym typeface="Wingdings" pitchFamily="2" charset="2"/>
            </a:endParaRPr>
          </a:p>
          <a:p>
            <a:pPr marL="171450" indent="-171450">
              <a:buFont typeface="Arial"/>
              <a:buChar char="•"/>
            </a:pPr>
            <a:endParaRPr lang="en-US" sz="1200" baseline="0" dirty="0" smtClean="0">
              <a:latin typeface="Comic Sans MS"/>
              <a:cs typeface="Comic Sans MS"/>
              <a:sym typeface="Wingdings" pitchFamily="2" charset="2"/>
            </a:endParaRPr>
          </a:p>
        </p:txBody>
      </p:sp>
      <p:sp>
        <p:nvSpPr>
          <p:cNvPr id="4" name="Slide Number Placeholder 3"/>
          <p:cNvSpPr>
            <a:spLocks noGrp="1"/>
          </p:cNvSpPr>
          <p:nvPr>
            <p:ph type="sldNum" sz="quarter" idx="10"/>
          </p:nvPr>
        </p:nvSpPr>
        <p:spPr/>
        <p:txBody>
          <a:bodyPr/>
          <a:lstStyle/>
          <a:p>
            <a:fld id="{94432D73-861F-4A7F-964A-DB840DD3EC46}"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42757224"/>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endParaRPr lang="en-US" sz="1200" baseline="0" dirty="0" smtClean="0">
              <a:latin typeface="Comic Sans MS"/>
              <a:cs typeface="Comic Sans MS"/>
              <a:sym typeface="Wingdings" pitchFamily="2" charset="2"/>
            </a:endParaRPr>
          </a:p>
        </p:txBody>
      </p:sp>
      <p:sp>
        <p:nvSpPr>
          <p:cNvPr id="4" name="Slide Number Placeholder 3"/>
          <p:cNvSpPr>
            <a:spLocks noGrp="1"/>
          </p:cNvSpPr>
          <p:nvPr>
            <p:ph type="sldNum" sz="quarter" idx="10"/>
          </p:nvPr>
        </p:nvSpPr>
        <p:spPr/>
        <p:txBody>
          <a:bodyPr/>
          <a:lstStyle/>
          <a:p>
            <a:fld id="{94432D73-861F-4A7F-964A-DB840DD3EC46}" type="slidenum">
              <a:rPr lang="en-US" smtClean="0"/>
              <a:pPr/>
              <a:t>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0955565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omic Sans MS"/>
                <a:cs typeface="Comic Sans MS"/>
              </a:rPr>
              <a:t>RESIDUAL</a:t>
            </a:r>
            <a:r>
              <a:rPr lang="en-US" sz="1200" baseline="0" dirty="0" smtClean="0">
                <a:latin typeface="Comic Sans MS"/>
                <a:cs typeface="Comic Sans MS"/>
              </a:rPr>
              <a:t> OBESITY STIGMA</a:t>
            </a:r>
          </a:p>
          <a:p>
            <a:pPr marL="171450" indent="-171450">
              <a:buFont typeface="Arial" charset="0"/>
              <a:buChar char="•"/>
            </a:pPr>
            <a:r>
              <a:rPr lang="en-US" sz="1200" baseline="0" dirty="0" smtClean="0">
                <a:latin typeface="Comic Sans MS"/>
                <a:cs typeface="Comic Sans MS"/>
              </a:rPr>
              <a:t>Original study done my Janet D. </a:t>
            </a:r>
            <a:r>
              <a:rPr lang="en-US" sz="1200" baseline="0" dirty="0" err="1" smtClean="0">
                <a:latin typeface="Comic Sans MS"/>
                <a:cs typeface="Comic Sans MS"/>
              </a:rPr>
              <a:t>Latner</a:t>
            </a:r>
            <a:r>
              <a:rPr lang="en-US" sz="1200" baseline="0" dirty="0" smtClean="0">
                <a:latin typeface="Comic Sans MS"/>
                <a:cs typeface="Comic Sans MS"/>
              </a:rPr>
              <a:t>, Daria S. </a:t>
            </a:r>
            <a:r>
              <a:rPr lang="en-US" sz="1200" baseline="0" dirty="0" err="1" smtClean="0">
                <a:latin typeface="Comic Sans MS"/>
                <a:cs typeface="Comic Sans MS"/>
              </a:rPr>
              <a:t>Ebneter</a:t>
            </a:r>
            <a:r>
              <a:rPr lang="en-US" sz="1200" baseline="0" dirty="0" smtClean="0">
                <a:latin typeface="Comic Sans MS"/>
                <a:cs typeface="Comic Sans MS"/>
              </a:rPr>
              <a:t>, &amp; Kerry S. O’Brien (University of Hawaii at </a:t>
            </a:r>
            <a:r>
              <a:rPr lang="en-US" sz="1200" baseline="0" dirty="0" err="1" smtClean="0">
                <a:latin typeface="Comic Sans MS"/>
                <a:cs typeface="Comic Sans MS"/>
              </a:rPr>
              <a:t>Manoa</a:t>
            </a:r>
            <a:r>
              <a:rPr lang="en-US" sz="1200" baseline="0" dirty="0" smtClean="0">
                <a:latin typeface="Comic Sans MS"/>
                <a:cs typeface="Comic Sans MS"/>
              </a:rPr>
              <a:t>)</a:t>
            </a:r>
          </a:p>
          <a:p>
            <a:pPr marL="171450" indent="-171450">
              <a:buFont typeface="Arial" charset="0"/>
              <a:buChar char="•"/>
            </a:pPr>
            <a:r>
              <a:rPr lang="en-US" sz="1200" baseline="0" dirty="0" smtClean="0">
                <a:latin typeface="Comic Sans MS"/>
                <a:cs typeface="Comic Sans MS"/>
              </a:rPr>
              <a:t>Found that currently lean individuals with a history of obesity were judged as less attractive than lean individuals who had never been obese.</a:t>
            </a:r>
          </a:p>
          <a:p>
            <a:pPr marL="628650" lvl="1" indent="-171450">
              <a:buFont typeface="Arial" charset="0"/>
              <a:buChar char="•"/>
            </a:pPr>
            <a:r>
              <a:rPr lang="en-US" sz="1200" baseline="0" dirty="0" smtClean="0">
                <a:latin typeface="Comic Sans MS"/>
                <a:cs typeface="Comic Sans MS"/>
              </a:rPr>
              <a:t>This was the case regardless of whether the person lost weight through diet and exercise or through bariatric surgery</a:t>
            </a:r>
          </a:p>
          <a:p>
            <a:pPr marL="171450" lvl="0" indent="-171450">
              <a:buFont typeface="Arial" charset="0"/>
              <a:buChar char="•"/>
            </a:pPr>
            <a:r>
              <a:rPr lang="en-US" sz="1200" baseline="0" dirty="0" smtClean="0">
                <a:latin typeface="Comic Sans MS"/>
                <a:cs typeface="Comic Sans MS"/>
              </a:rPr>
              <a:t>Consistent with long-term studies showing lower earnings and occupational attainment of women who were previously overweight.  </a:t>
            </a:r>
          </a:p>
          <a:p>
            <a:pPr marL="171450" lvl="0" indent="-171450">
              <a:buFont typeface="Arial" charset="0"/>
              <a:buChar char="•"/>
            </a:pPr>
            <a:r>
              <a:rPr lang="en-US" sz="1200" baseline="0" dirty="0" smtClean="0">
                <a:latin typeface="Comic Sans MS"/>
                <a:cs typeface="Comic Sans MS"/>
              </a:rPr>
              <a:t>This is was the starting place for the current study:</a:t>
            </a:r>
          </a:p>
          <a:p>
            <a:pPr marL="628650" lvl="1" indent="-171450">
              <a:buFont typeface="Arial" charset="0"/>
              <a:buChar char="•"/>
            </a:pPr>
            <a:r>
              <a:rPr lang="en-US" sz="1200" baseline="0" dirty="0" smtClean="0">
                <a:latin typeface="Comic Sans MS"/>
                <a:cs typeface="Comic Sans MS"/>
              </a:rPr>
              <a:t>Could I reproduce the results?</a:t>
            </a:r>
          </a:p>
          <a:p>
            <a:pPr marL="628650" lvl="1" indent="-171450">
              <a:buFont typeface="Arial" charset="0"/>
              <a:buChar char="•"/>
            </a:pPr>
            <a:r>
              <a:rPr lang="en-US" sz="1200" baseline="0" dirty="0" smtClean="0">
                <a:latin typeface="Comic Sans MS"/>
                <a:cs typeface="Comic Sans MS"/>
              </a:rPr>
              <a:t>What about psychological flexibility?</a:t>
            </a:r>
          </a:p>
          <a:p>
            <a:pPr marL="628650" lvl="1" indent="-171450">
              <a:buFont typeface="Arial" charset="0"/>
              <a:buChar char="•"/>
            </a:pPr>
            <a:r>
              <a:rPr lang="en-US" sz="1200" baseline="0" dirty="0" smtClean="0">
                <a:latin typeface="Comic Sans MS"/>
                <a:cs typeface="Comic Sans MS"/>
              </a:rPr>
              <a:t>Would being able to see a representation of the individual change the bias?</a:t>
            </a:r>
          </a:p>
          <a:p>
            <a:endParaRPr lang="en-US" sz="1200" dirty="0" smtClean="0">
              <a:latin typeface="Comic Sans MS"/>
              <a:cs typeface="Comic Sans MS"/>
            </a:endParaRPr>
          </a:p>
        </p:txBody>
      </p:sp>
      <p:sp>
        <p:nvSpPr>
          <p:cNvPr id="4" name="Slide Number Placeholder 3"/>
          <p:cNvSpPr>
            <a:spLocks noGrp="1"/>
          </p:cNvSpPr>
          <p:nvPr>
            <p:ph type="sldNum" sz="quarter" idx="10"/>
          </p:nvPr>
        </p:nvSpPr>
        <p:spPr/>
        <p:txBody>
          <a:bodyPr/>
          <a:lstStyle/>
          <a:p>
            <a:fld id="{94432D73-861F-4A7F-964A-DB840DD3EC46}"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34322887"/>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B2F50-F7F2-DE46-8277-F7F41F63B90C}" type="slidenum">
              <a:rPr lang="en-US" smtClean="0"/>
              <a:pPr/>
              <a:t>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200228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RESULTS ARE….</a:t>
            </a:r>
            <a:endParaRPr lang="en-US" dirty="0"/>
          </a:p>
        </p:txBody>
      </p:sp>
      <p:sp>
        <p:nvSpPr>
          <p:cNvPr id="4" name="Slide Number Placeholder 3"/>
          <p:cNvSpPr>
            <a:spLocks noGrp="1"/>
          </p:cNvSpPr>
          <p:nvPr>
            <p:ph type="sldNum" sz="quarter" idx="10"/>
          </p:nvPr>
        </p:nvSpPr>
        <p:spPr/>
        <p:txBody>
          <a:bodyPr/>
          <a:lstStyle/>
          <a:p>
            <a:fld id="{793B2F50-F7F2-DE46-8277-F7F41F63B90C}" type="slidenum">
              <a:rPr lang="en-US" smtClean="0"/>
              <a:pPr/>
              <a:t>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78626766"/>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latin typeface="Comic Sans MS"/>
              <a:cs typeface="Comic Sans MS"/>
            </a:endParaRPr>
          </a:p>
          <a:p>
            <a:r>
              <a:rPr lang="en-US" sz="1200" dirty="0" smtClean="0">
                <a:latin typeface="Comic Sans MS"/>
                <a:cs typeface="Comic Sans MS"/>
              </a:rPr>
              <a:t>Nothing significant</a:t>
            </a:r>
          </a:p>
          <a:p>
            <a:endParaRPr lang="en-US" sz="1200" dirty="0" smtClean="0">
              <a:latin typeface="Comic Sans MS"/>
              <a:cs typeface="Comic Sans MS"/>
            </a:endParaRPr>
          </a:p>
          <a:p>
            <a:endParaRPr lang="en-US" sz="1200" dirty="0" smtClean="0">
              <a:latin typeface="Comic Sans MS"/>
              <a:cs typeface="Comic Sans MS"/>
            </a:endParaRPr>
          </a:p>
          <a:p>
            <a:endParaRPr lang="en-US" sz="1600" dirty="0" smtClean="0">
              <a:latin typeface="Comic Sans MS"/>
              <a:cs typeface="Comic Sans MS"/>
            </a:endParaRPr>
          </a:p>
          <a:p>
            <a:endParaRPr lang="en-US" sz="1600" dirty="0">
              <a:latin typeface="Comic Sans MS"/>
              <a:cs typeface="Comic Sans MS"/>
            </a:endParaRPr>
          </a:p>
        </p:txBody>
      </p:sp>
      <p:sp>
        <p:nvSpPr>
          <p:cNvPr id="4" name="Slide Number Placeholder 3"/>
          <p:cNvSpPr>
            <a:spLocks noGrp="1"/>
          </p:cNvSpPr>
          <p:nvPr>
            <p:ph type="sldNum" sz="quarter" idx="10"/>
          </p:nvPr>
        </p:nvSpPr>
        <p:spPr/>
        <p:txBody>
          <a:bodyPr/>
          <a:lstStyle/>
          <a:p>
            <a:fld id="{94432D73-861F-4A7F-964A-DB840DD3EC46}" type="slidenum">
              <a:rPr lang="en-US" smtClean="0"/>
              <a:pPr/>
              <a:t>10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93579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37B8658-D35F-5246-923E-31CE1BF1CFF5}" type="datetimeFigureOut">
              <a:rPr lang="en-US" smtClean="0"/>
              <a:pPr/>
              <a:t>7/3/16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68F52-42C4-BA48-89D0-30BE8F4C4E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A37B8658-D35F-5246-923E-31CE1BF1CFF5}" type="datetimeFigureOut">
              <a:rPr lang="en-US" smtClean="0"/>
              <a:pPr/>
              <a:t>7/3/16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68F52-42C4-BA48-89D0-30BE8F4C4E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A37B8658-D35F-5246-923E-31CE1BF1CFF5}" type="datetimeFigureOut">
              <a:rPr lang="en-US" smtClean="0"/>
              <a:pPr/>
              <a:t>7/3/16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68F52-42C4-BA48-89D0-30BE8F4C4E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A37B8658-D35F-5246-923E-31CE1BF1CFF5}" type="datetimeFigureOut">
              <a:rPr lang="en-US" smtClean="0"/>
              <a:pPr/>
              <a:t>7/3/16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68F52-42C4-BA48-89D0-30BE8F4C4E34}" type="slidenum">
              <a:rPr lang="en-US" smtClean="0"/>
              <a:pPr/>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37B8658-D35F-5246-923E-31CE1BF1CFF5}" type="datetimeFigureOut">
              <a:rPr lang="en-US" smtClean="0"/>
              <a:pPr/>
              <a:t>7/3/16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68F52-42C4-BA48-89D0-30BE8F4C4E3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37B8658-D35F-5246-923E-31CE1BF1CFF5}" type="datetimeFigureOut">
              <a:rPr lang="en-US" smtClean="0"/>
              <a:pPr/>
              <a:t>7/3/16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68F52-42C4-BA48-89D0-30BE8F4C4E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37B8658-D35F-5246-923E-31CE1BF1CFF5}" type="datetimeFigureOut">
              <a:rPr lang="en-US" smtClean="0"/>
              <a:pPr/>
              <a:t>7/3/16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68F52-42C4-BA48-89D0-30BE8F4C4E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37B8658-D35F-5246-923E-31CE1BF1CFF5}" type="datetimeFigureOut">
              <a:rPr lang="en-US" smtClean="0"/>
              <a:pPr/>
              <a:t>7/3/16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68F52-42C4-BA48-89D0-30BE8F4C4E34}" type="slidenum">
              <a:rPr lang="en-US" smtClean="0"/>
              <a:pPr/>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B8658-D35F-5246-923E-31CE1BF1CFF5}" type="datetimeFigureOut">
              <a:rPr lang="en-US" smtClean="0"/>
              <a:pPr/>
              <a:t>7/3/16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68F52-42C4-BA48-89D0-30BE8F4C4E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37B8658-D35F-5246-923E-31CE1BF1CFF5}" type="datetimeFigureOut">
              <a:rPr lang="en-US" smtClean="0"/>
              <a:pPr/>
              <a:t>7/3/16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68F52-42C4-BA48-89D0-30BE8F4C4E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37B8658-D35F-5246-923E-31CE1BF1CFF5}" type="datetimeFigureOut">
              <a:rPr lang="en-US" smtClean="0"/>
              <a:pPr/>
              <a:t>7/3/16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68F52-42C4-BA48-89D0-30BE8F4C4E34}" type="slidenum">
              <a:rPr lang="en-US" smtClean="0"/>
              <a:pPr/>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37B8658-D35F-5246-923E-31CE1BF1CFF5}" type="datetimeFigureOut">
              <a:rPr lang="en-US" smtClean="0"/>
              <a:pPr/>
              <a:t>7/3/16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68F52-42C4-BA48-89D0-30BE8F4C4E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B8658-D35F-5246-923E-31CE1BF1CFF5}" type="datetimeFigureOut">
              <a:rPr lang="en-US" smtClean="0"/>
              <a:pPr/>
              <a:t>7/3/16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E68F52-42C4-BA48-89D0-30BE8F4C4E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B8658-D35F-5246-923E-31CE1BF1CFF5}" type="datetimeFigureOut">
              <a:rPr lang="en-US" smtClean="0"/>
              <a:pPr/>
              <a:t>7/3/16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68F52-42C4-BA48-89D0-30BE8F4C4E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A37B8658-D35F-5246-923E-31CE1BF1CFF5}" type="datetimeFigureOut">
              <a:rPr lang="en-US" smtClean="0"/>
              <a:pPr/>
              <a:t>7/3/16</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A8E68F52-42C4-BA48-89D0-30BE8F4C4E3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tiff"/></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4" Type="http://schemas.microsoft.com/office/2007/relationships/hdphoto" Target="../media/hdphoto8.wdp"/><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schemeClr val="accent1">
                <a:shade val="45000"/>
                <a:satMod val="135000"/>
              </a:schemeClr>
              <a:prstClr val="white"/>
            </a:duotone>
            <a:alphaModFix amt="85000"/>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4">
                    <a14:imgEffect>
                      <a14:artisticPlasticWrap/>
                    </a14:imgEffect>
                    <a14:imgEffect>
                      <a14:saturation sat="400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2"/>
            <a:ext cx="9155875" cy="7017489"/>
          </a:xfrm>
          <a:prstGeom prst="rect">
            <a:avLst/>
          </a:prstGeom>
        </p:spPr>
      </p:pic>
      <p:sp>
        <p:nvSpPr>
          <p:cNvPr id="7" name="TextBox 6"/>
          <p:cNvSpPr txBox="1"/>
          <p:nvPr/>
        </p:nvSpPr>
        <p:spPr>
          <a:xfrm>
            <a:off x="-11877" y="4826674"/>
            <a:ext cx="9155875" cy="2031325"/>
          </a:xfrm>
          <a:prstGeom prst="rect">
            <a:avLst/>
          </a:prstGeom>
          <a:noFill/>
        </p:spPr>
        <p:txBody>
          <a:bodyPr wrap="square" rtlCol="0">
            <a:spAutoFit/>
          </a:bodyPr>
          <a:lstStyle/>
          <a:p>
            <a:pPr algn="ctr"/>
            <a:r>
              <a:rPr lang="en-US" sz="3600" b="1" dirty="0" smtClean="0">
                <a:solidFill>
                  <a:schemeClr val="bg1"/>
                </a:solidFill>
                <a:latin typeface="Bangla MN" charset="0"/>
                <a:ea typeface="Bangla MN" charset="0"/>
                <a:cs typeface="Bangla MN" charset="0"/>
              </a:rPr>
              <a:t>When Thin Still Isn’t Good Enough: Residual Obesity Stigma &amp; Psychological Flexibility</a:t>
            </a:r>
          </a:p>
          <a:p>
            <a:endParaRPr lang="en-US" dirty="0">
              <a:solidFill>
                <a:schemeClr val="bg1"/>
              </a:solidFill>
              <a:latin typeface="Bangla MN" charset="0"/>
              <a:ea typeface="Bangla MN" charset="0"/>
              <a:cs typeface="Bangla MN" charset="0"/>
            </a:endParaRPr>
          </a:p>
        </p:txBody>
      </p:sp>
      <p:sp>
        <p:nvSpPr>
          <p:cNvPr id="8" name="TextBox 7"/>
          <p:cNvSpPr txBox="1"/>
          <p:nvPr/>
        </p:nvSpPr>
        <p:spPr>
          <a:xfrm>
            <a:off x="295226" y="420904"/>
            <a:ext cx="5276236" cy="1384995"/>
          </a:xfrm>
          <a:prstGeom prst="rect">
            <a:avLst/>
          </a:prstGeom>
          <a:noFill/>
        </p:spPr>
        <p:txBody>
          <a:bodyPr wrap="square" rtlCol="0">
            <a:spAutoFit/>
          </a:bodyPr>
          <a:lstStyle/>
          <a:p>
            <a:pPr algn="ctr"/>
            <a:r>
              <a:rPr lang="en-US" sz="2800" dirty="0" smtClean="0">
                <a:solidFill>
                  <a:schemeClr val="bg1"/>
                </a:solidFill>
                <a:latin typeface="Bangla MN" charset="0"/>
                <a:ea typeface="Bangla MN" charset="0"/>
                <a:cs typeface="Bangla MN" charset="0"/>
              </a:rPr>
              <a:t>Emily R. Squyres</a:t>
            </a:r>
          </a:p>
          <a:p>
            <a:pPr algn="ctr"/>
            <a:r>
              <a:rPr lang="en-US" sz="2800" dirty="0" smtClean="0">
                <a:solidFill>
                  <a:schemeClr val="bg1"/>
                </a:solidFill>
                <a:latin typeface="Bangla MN" charset="0"/>
                <a:ea typeface="Bangla MN" charset="0"/>
                <a:cs typeface="Bangla MN" charset="0"/>
              </a:rPr>
              <a:t>lore m. dickey</a:t>
            </a:r>
          </a:p>
          <a:p>
            <a:pPr algn="ctr"/>
            <a:r>
              <a:rPr lang="en-US" sz="2800" dirty="0" smtClean="0">
                <a:solidFill>
                  <a:schemeClr val="bg1"/>
                </a:solidFill>
                <a:latin typeface="Bangla MN" charset="0"/>
                <a:ea typeface="Bangla MN" charset="0"/>
                <a:cs typeface="Bangla MN" charset="0"/>
              </a:rPr>
              <a:t>Louisiana Tech University</a:t>
            </a:r>
            <a:endParaRPr lang="en-US" sz="2800" dirty="0">
              <a:solidFill>
                <a:schemeClr val="bg1"/>
              </a:solidFill>
              <a:latin typeface="Bangla MN" charset="0"/>
              <a:ea typeface="Bangla MN" charset="0"/>
              <a:cs typeface="Bangla MN"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06180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25400"/>
            <a:ext cx="9144000" cy="6888480"/>
          </a:xfrm>
          <a:prstGeom prst="rect">
            <a:avLst/>
          </a:prstGeom>
        </p:spPr>
      </p:pic>
      <p:sp>
        <p:nvSpPr>
          <p:cNvPr id="5" name="&quot;No&quot; Symbol 4"/>
          <p:cNvSpPr/>
          <p:nvPr/>
        </p:nvSpPr>
        <p:spPr>
          <a:xfrm>
            <a:off x="609600" y="233680"/>
            <a:ext cx="7924800" cy="6370320"/>
          </a:xfrm>
          <a:prstGeom prst="noSmoking">
            <a:avLst>
              <a:gd name="adj" fmla="val 8824"/>
            </a:avLst>
          </a:prstGeom>
          <a:solidFill>
            <a:schemeClr val="accent3">
              <a:lumMod val="60000"/>
              <a:lumOff val="40000"/>
              <a:alpha val="73000"/>
            </a:schemeClr>
          </a:solidFill>
          <a:ln w="31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10985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817" t="2076" r="14596" b="1911"/>
          <a:stretch/>
        </p:blipFill>
        <p:spPr>
          <a:xfrm>
            <a:off x="723014" y="361507"/>
            <a:ext cx="6677246" cy="6145620"/>
          </a:xfrm>
          <a:prstGeom prst="rect">
            <a:avLst/>
          </a:prstGeom>
        </p:spPr>
      </p:pic>
      <p:sp>
        <p:nvSpPr>
          <p:cNvPr id="2" name="TextBox 1"/>
          <p:cNvSpPr txBox="1"/>
          <p:nvPr/>
        </p:nvSpPr>
        <p:spPr>
          <a:xfrm>
            <a:off x="6677246" y="5183688"/>
            <a:ext cx="2700670" cy="1477328"/>
          </a:xfrm>
          <a:prstGeom prst="rect">
            <a:avLst/>
          </a:prstGeom>
          <a:noFill/>
        </p:spPr>
        <p:txBody>
          <a:bodyPr wrap="square" rtlCol="0">
            <a:spAutoFit/>
          </a:bodyPr>
          <a:lstStyle/>
          <a:p>
            <a:r>
              <a:rPr lang="en-US" dirty="0" smtClean="0">
                <a:solidFill>
                  <a:schemeClr val="bg1"/>
                </a:solidFill>
                <a:latin typeface="Arial" charset="0"/>
                <a:ea typeface="Arial" charset="0"/>
                <a:cs typeface="Arial" charset="0"/>
              </a:rPr>
              <a:t>Vignette:</a:t>
            </a:r>
          </a:p>
          <a:p>
            <a:r>
              <a:rPr lang="en-US" dirty="0" smtClean="0">
                <a:solidFill>
                  <a:schemeClr val="bg1"/>
                </a:solidFill>
                <a:latin typeface="Arial" charset="0"/>
                <a:ea typeface="Arial" charset="0"/>
                <a:cs typeface="Arial" charset="0"/>
              </a:rPr>
              <a:t>A: Obese</a:t>
            </a:r>
          </a:p>
          <a:p>
            <a:r>
              <a:rPr lang="en-US" dirty="0" smtClean="0">
                <a:solidFill>
                  <a:schemeClr val="bg1"/>
                </a:solidFill>
                <a:latin typeface="Arial" charset="0"/>
                <a:ea typeface="Arial" charset="0"/>
                <a:cs typeface="Arial" charset="0"/>
              </a:rPr>
              <a:t>B: Average</a:t>
            </a:r>
          </a:p>
          <a:p>
            <a:r>
              <a:rPr lang="en-US" dirty="0" smtClean="0">
                <a:solidFill>
                  <a:schemeClr val="bg1"/>
                </a:solidFill>
                <a:latin typeface="Arial" charset="0"/>
                <a:ea typeface="Arial" charset="0"/>
                <a:cs typeface="Arial" charset="0"/>
              </a:rPr>
              <a:t>C: Average/Obese</a:t>
            </a:r>
          </a:p>
          <a:p>
            <a:r>
              <a:rPr lang="en-US" dirty="0" smtClean="0">
                <a:solidFill>
                  <a:schemeClr val="bg1"/>
                </a:solidFill>
                <a:latin typeface="Arial" charset="0"/>
                <a:ea typeface="Arial" charset="0"/>
                <a:cs typeface="Arial" charset="0"/>
              </a:rPr>
              <a:t>D: Underweight/Obese</a:t>
            </a:r>
            <a:endParaRPr lang="en-US" dirty="0">
              <a:solidFill>
                <a:schemeClr val="bg1"/>
              </a:solidFill>
              <a:latin typeface="Arial" charset="0"/>
              <a:ea typeface="Arial" charset="0"/>
              <a:cs typeface="Arial" charset="0"/>
            </a:endParaRPr>
          </a:p>
        </p:txBody>
      </p:sp>
      <p:sp>
        <p:nvSpPr>
          <p:cNvPr id="3" name="TextBox 2"/>
          <p:cNvSpPr txBox="1"/>
          <p:nvPr/>
        </p:nvSpPr>
        <p:spPr>
          <a:xfrm>
            <a:off x="6677246" y="2046453"/>
            <a:ext cx="1828800" cy="1754326"/>
          </a:xfrm>
          <a:prstGeom prst="rect">
            <a:avLst/>
          </a:prstGeom>
          <a:noFill/>
        </p:spPr>
        <p:txBody>
          <a:bodyPr wrap="square" rtlCol="0">
            <a:spAutoFit/>
          </a:bodyPr>
          <a:lstStyle/>
          <a:p>
            <a:r>
              <a:rPr lang="en-US" dirty="0" smtClean="0">
                <a:solidFill>
                  <a:schemeClr val="bg1"/>
                </a:solidFill>
                <a:latin typeface="Arial" charset="0"/>
                <a:ea typeface="Arial" charset="0"/>
                <a:cs typeface="Arial" charset="0"/>
              </a:rPr>
              <a:t>BMI</a:t>
            </a:r>
          </a:p>
          <a:p>
            <a:r>
              <a:rPr lang="en-US" dirty="0" smtClean="0">
                <a:solidFill>
                  <a:schemeClr val="bg1"/>
                </a:solidFill>
                <a:latin typeface="Arial" charset="0"/>
                <a:ea typeface="Arial" charset="0"/>
                <a:cs typeface="Arial" charset="0"/>
              </a:rPr>
              <a:t>1- Underweight</a:t>
            </a:r>
          </a:p>
          <a:p>
            <a:r>
              <a:rPr lang="en-US" dirty="0" smtClean="0">
                <a:solidFill>
                  <a:schemeClr val="bg1"/>
                </a:solidFill>
                <a:latin typeface="Arial" charset="0"/>
                <a:ea typeface="Arial" charset="0"/>
                <a:cs typeface="Arial" charset="0"/>
              </a:rPr>
              <a:t>2- Average</a:t>
            </a:r>
          </a:p>
          <a:p>
            <a:r>
              <a:rPr lang="en-US" dirty="0" smtClean="0">
                <a:solidFill>
                  <a:schemeClr val="bg1"/>
                </a:solidFill>
                <a:latin typeface="Arial" charset="0"/>
                <a:ea typeface="Arial" charset="0"/>
                <a:cs typeface="Arial" charset="0"/>
              </a:rPr>
              <a:t>3- Overweight</a:t>
            </a:r>
          </a:p>
          <a:p>
            <a:r>
              <a:rPr lang="en-US" dirty="0" smtClean="0">
                <a:solidFill>
                  <a:schemeClr val="bg1"/>
                </a:solidFill>
                <a:latin typeface="Arial" charset="0"/>
                <a:ea typeface="Arial" charset="0"/>
                <a:cs typeface="Arial" charset="0"/>
              </a:rPr>
              <a:t>4- Obese</a:t>
            </a:r>
          </a:p>
          <a:p>
            <a:pPr marL="285750" indent="-285750">
              <a:buFontTx/>
              <a:buChar char="-"/>
            </a:pPr>
            <a:endParaRPr lang="en-US" dirty="0">
              <a:solidFill>
                <a:schemeClr val="bg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52150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551" t="2408" r="14329" b="1578"/>
          <a:stretch/>
        </p:blipFill>
        <p:spPr>
          <a:xfrm>
            <a:off x="701748" y="382772"/>
            <a:ext cx="6719777" cy="6145619"/>
          </a:xfrm>
          <a:prstGeom prst="rect">
            <a:avLst/>
          </a:prstGeom>
        </p:spPr>
      </p:pic>
      <p:sp>
        <p:nvSpPr>
          <p:cNvPr id="2" name="Rectangle 1"/>
          <p:cNvSpPr/>
          <p:nvPr/>
        </p:nvSpPr>
        <p:spPr>
          <a:xfrm>
            <a:off x="6645349" y="1818466"/>
            <a:ext cx="1818167" cy="1477328"/>
          </a:xfrm>
          <a:prstGeom prst="rect">
            <a:avLst/>
          </a:prstGeom>
        </p:spPr>
        <p:txBody>
          <a:bodyPr wrap="square">
            <a:spAutoFit/>
          </a:bodyPr>
          <a:lstStyle/>
          <a:p>
            <a:r>
              <a:rPr lang="en-US" dirty="0">
                <a:solidFill>
                  <a:schemeClr val="bg1"/>
                </a:solidFill>
                <a:latin typeface="Arial" charset="0"/>
                <a:ea typeface="Arial" charset="0"/>
                <a:cs typeface="Arial" charset="0"/>
              </a:rPr>
              <a:t>BMI</a:t>
            </a:r>
          </a:p>
          <a:p>
            <a:r>
              <a:rPr lang="en-US" dirty="0">
                <a:solidFill>
                  <a:schemeClr val="bg1"/>
                </a:solidFill>
                <a:latin typeface="Arial" charset="0"/>
                <a:ea typeface="Arial" charset="0"/>
                <a:cs typeface="Arial" charset="0"/>
              </a:rPr>
              <a:t>1- Underweight</a:t>
            </a:r>
          </a:p>
          <a:p>
            <a:r>
              <a:rPr lang="en-US" dirty="0">
                <a:solidFill>
                  <a:schemeClr val="bg1"/>
                </a:solidFill>
                <a:latin typeface="Arial" charset="0"/>
                <a:ea typeface="Arial" charset="0"/>
                <a:cs typeface="Arial" charset="0"/>
              </a:rPr>
              <a:t>2- Average</a:t>
            </a:r>
          </a:p>
          <a:p>
            <a:r>
              <a:rPr lang="en-US" dirty="0">
                <a:solidFill>
                  <a:schemeClr val="bg1"/>
                </a:solidFill>
                <a:latin typeface="Arial" charset="0"/>
                <a:ea typeface="Arial" charset="0"/>
                <a:cs typeface="Arial" charset="0"/>
              </a:rPr>
              <a:t>3- Overweight</a:t>
            </a:r>
          </a:p>
          <a:p>
            <a:r>
              <a:rPr lang="en-US" dirty="0">
                <a:solidFill>
                  <a:schemeClr val="bg1"/>
                </a:solidFill>
                <a:latin typeface="Arial" charset="0"/>
                <a:ea typeface="Arial" charset="0"/>
                <a:cs typeface="Arial" charset="0"/>
              </a:rPr>
              <a:t>4- Obese</a:t>
            </a:r>
          </a:p>
        </p:txBody>
      </p:sp>
      <p:sp>
        <p:nvSpPr>
          <p:cNvPr id="3" name="Rectangle 2"/>
          <p:cNvSpPr/>
          <p:nvPr/>
        </p:nvSpPr>
        <p:spPr>
          <a:xfrm>
            <a:off x="6645349" y="5380672"/>
            <a:ext cx="2498651" cy="1477328"/>
          </a:xfrm>
          <a:prstGeom prst="rect">
            <a:avLst/>
          </a:prstGeom>
        </p:spPr>
        <p:txBody>
          <a:bodyPr wrap="square">
            <a:spAutoFit/>
          </a:bodyPr>
          <a:lstStyle/>
          <a:p>
            <a:r>
              <a:rPr lang="en-US" dirty="0">
                <a:solidFill>
                  <a:schemeClr val="bg1"/>
                </a:solidFill>
                <a:latin typeface="Arial" charset="0"/>
                <a:ea typeface="Arial" charset="0"/>
                <a:cs typeface="Arial" charset="0"/>
              </a:rPr>
              <a:t>Vignette:</a:t>
            </a:r>
          </a:p>
          <a:p>
            <a:r>
              <a:rPr lang="en-US" dirty="0">
                <a:solidFill>
                  <a:schemeClr val="bg1"/>
                </a:solidFill>
                <a:latin typeface="Arial" charset="0"/>
                <a:ea typeface="Arial" charset="0"/>
                <a:cs typeface="Arial" charset="0"/>
              </a:rPr>
              <a:t>A: Obese</a:t>
            </a:r>
          </a:p>
          <a:p>
            <a:r>
              <a:rPr lang="en-US" dirty="0">
                <a:solidFill>
                  <a:schemeClr val="bg1"/>
                </a:solidFill>
                <a:latin typeface="Arial" charset="0"/>
                <a:ea typeface="Arial" charset="0"/>
                <a:cs typeface="Arial" charset="0"/>
              </a:rPr>
              <a:t>B: Average</a:t>
            </a:r>
          </a:p>
          <a:p>
            <a:r>
              <a:rPr lang="en-US" dirty="0">
                <a:solidFill>
                  <a:schemeClr val="bg1"/>
                </a:solidFill>
                <a:latin typeface="Arial" charset="0"/>
                <a:ea typeface="Arial" charset="0"/>
                <a:cs typeface="Arial" charset="0"/>
              </a:rPr>
              <a:t>C: Average/Obese</a:t>
            </a:r>
          </a:p>
          <a:p>
            <a:r>
              <a:rPr lang="en-US" dirty="0">
                <a:solidFill>
                  <a:schemeClr val="bg1"/>
                </a:solidFill>
                <a:latin typeface="Arial" charset="0"/>
                <a:ea typeface="Arial" charset="0"/>
                <a:cs typeface="Arial" charset="0"/>
              </a:rPr>
              <a:t>D: Underweight/Obese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0923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285" t="2076" r="13530" b="1911"/>
          <a:stretch/>
        </p:blipFill>
        <p:spPr>
          <a:xfrm>
            <a:off x="701749" y="382473"/>
            <a:ext cx="6804837" cy="6145620"/>
          </a:xfrm>
          <a:prstGeom prst="rect">
            <a:avLst/>
          </a:prstGeom>
        </p:spPr>
      </p:pic>
      <p:sp>
        <p:nvSpPr>
          <p:cNvPr id="2" name="Rectangle 1"/>
          <p:cNvSpPr/>
          <p:nvPr/>
        </p:nvSpPr>
        <p:spPr>
          <a:xfrm>
            <a:off x="6804838" y="1977955"/>
            <a:ext cx="1775636" cy="1477328"/>
          </a:xfrm>
          <a:prstGeom prst="rect">
            <a:avLst/>
          </a:prstGeom>
        </p:spPr>
        <p:txBody>
          <a:bodyPr wrap="square">
            <a:spAutoFit/>
          </a:bodyPr>
          <a:lstStyle/>
          <a:p>
            <a:r>
              <a:rPr lang="en-US" dirty="0">
                <a:solidFill>
                  <a:schemeClr val="bg1"/>
                </a:solidFill>
                <a:latin typeface="Arial" charset="0"/>
                <a:ea typeface="Arial" charset="0"/>
                <a:cs typeface="Arial" charset="0"/>
              </a:rPr>
              <a:t>BMI</a:t>
            </a:r>
          </a:p>
          <a:p>
            <a:r>
              <a:rPr lang="en-US" dirty="0">
                <a:solidFill>
                  <a:schemeClr val="bg1"/>
                </a:solidFill>
                <a:latin typeface="Arial" charset="0"/>
                <a:ea typeface="Arial" charset="0"/>
                <a:cs typeface="Arial" charset="0"/>
              </a:rPr>
              <a:t>1- Underweight</a:t>
            </a:r>
          </a:p>
          <a:p>
            <a:r>
              <a:rPr lang="en-US" dirty="0">
                <a:solidFill>
                  <a:schemeClr val="bg1"/>
                </a:solidFill>
                <a:latin typeface="Arial" charset="0"/>
                <a:ea typeface="Arial" charset="0"/>
                <a:cs typeface="Arial" charset="0"/>
              </a:rPr>
              <a:t>2- Average</a:t>
            </a:r>
          </a:p>
          <a:p>
            <a:r>
              <a:rPr lang="en-US" dirty="0">
                <a:solidFill>
                  <a:schemeClr val="bg1"/>
                </a:solidFill>
                <a:latin typeface="Arial" charset="0"/>
                <a:ea typeface="Arial" charset="0"/>
                <a:cs typeface="Arial" charset="0"/>
              </a:rPr>
              <a:t>3- Overweight</a:t>
            </a:r>
          </a:p>
          <a:p>
            <a:r>
              <a:rPr lang="en-US" dirty="0">
                <a:solidFill>
                  <a:schemeClr val="bg1"/>
                </a:solidFill>
                <a:latin typeface="Arial" charset="0"/>
                <a:ea typeface="Arial" charset="0"/>
                <a:cs typeface="Arial" charset="0"/>
              </a:rPr>
              <a:t>4- Obese</a:t>
            </a:r>
          </a:p>
        </p:txBody>
      </p:sp>
      <p:sp>
        <p:nvSpPr>
          <p:cNvPr id="3" name="Rectangle 2"/>
          <p:cNvSpPr/>
          <p:nvPr/>
        </p:nvSpPr>
        <p:spPr>
          <a:xfrm>
            <a:off x="6602819" y="5050765"/>
            <a:ext cx="2541181" cy="1477328"/>
          </a:xfrm>
          <a:prstGeom prst="rect">
            <a:avLst/>
          </a:prstGeom>
        </p:spPr>
        <p:txBody>
          <a:bodyPr wrap="square">
            <a:spAutoFit/>
          </a:bodyPr>
          <a:lstStyle/>
          <a:p>
            <a:r>
              <a:rPr lang="en-US" dirty="0">
                <a:solidFill>
                  <a:schemeClr val="bg1"/>
                </a:solidFill>
                <a:latin typeface="Arial" charset="0"/>
                <a:ea typeface="Arial" charset="0"/>
                <a:cs typeface="Arial" charset="0"/>
              </a:rPr>
              <a:t>Vignette:</a:t>
            </a:r>
          </a:p>
          <a:p>
            <a:r>
              <a:rPr lang="en-US" dirty="0">
                <a:solidFill>
                  <a:schemeClr val="bg1"/>
                </a:solidFill>
                <a:latin typeface="Arial" charset="0"/>
                <a:ea typeface="Arial" charset="0"/>
                <a:cs typeface="Arial" charset="0"/>
              </a:rPr>
              <a:t>A: Obese</a:t>
            </a:r>
          </a:p>
          <a:p>
            <a:r>
              <a:rPr lang="en-US" dirty="0">
                <a:solidFill>
                  <a:schemeClr val="bg1"/>
                </a:solidFill>
                <a:latin typeface="Arial" charset="0"/>
                <a:ea typeface="Arial" charset="0"/>
                <a:cs typeface="Arial" charset="0"/>
              </a:rPr>
              <a:t>B: Average</a:t>
            </a:r>
          </a:p>
          <a:p>
            <a:r>
              <a:rPr lang="en-US" dirty="0">
                <a:solidFill>
                  <a:schemeClr val="bg1"/>
                </a:solidFill>
                <a:latin typeface="Arial" charset="0"/>
                <a:ea typeface="Arial" charset="0"/>
                <a:cs typeface="Arial" charset="0"/>
              </a:rPr>
              <a:t>C: Average/Obese</a:t>
            </a:r>
          </a:p>
          <a:p>
            <a:r>
              <a:rPr lang="en-US" dirty="0">
                <a:solidFill>
                  <a:schemeClr val="bg1"/>
                </a:solidFill>
                <a:latin typeface="Arial" charset="0"/>
                <a:ea typeface="Arial" charset="0"/>
                <a:cs typeface="Arial" charset="0"/>
              </a:rPr>
              <a:t>D: Underweight/Obese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9672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084" t="1080" r="12199" b="2242"/>
          <a:stretch/>
        </p:blipFill>
        <p:spPr>
          <a:xfrm>
            <a:off x="744278" y="297712"/>
            <a:ext cx="6847369" cy="6188148"/>
          </a:xfrm>
          <a:prstGeom prst="rect">
            <a:avLst/>
          </a:prstGeom>
        </p:spPr>
      </p:pic>
      <p:sp>
        <p:nvSpPr>
          <p:cNvPr id="2" name="Rectangle 1"/>
          <p:cNvSpPr/>
          <p:nvPr/>
        </p:nvSpPr>
        <p:spPr>
          <a:xfrm>
            <a:off x="6703828" y="1914458"/>
            <a:ext cx="1775637" cy="1477328"/>
          </a:xfrm>
          <a:prstGeom prst="rect">
            <a:avLst/>
          </a:prstGeom>
        </p:spPr>
        <p:txBody>
          <a:bodyPr wrap="square">
            <a:spAutoFit/>
          </a:bodyPr>
          <a:lstStyle/>
          <a:p>
            <a:r>
              <a:rPr lang="en-US" dirty="0">
                <a:solidFill>
                  <a:schemeClr val="bg1"/>
                </a:solidFill>
                <a:latin typeface="Arial" charset="0"/>
                <a:ea typeface="Arial" charset="0"/>
                <a:cs typeface="Arial" charset="0"/>
              </a:rPr>
              <a:t>BMI</a:t>
            </a:r>
          </a:p>
          <a:p>
            <a:r>
              <a:rPr lang="en-US" dirty="0">
                <a:solidFill>
                  <a:schemeClr val="bg1"/>
                </a:solidFill>
                <a:latin typeface="Arial" charset="0"/>
                <a:ea typeface="Arial" charset="0"/>
                <a:cs typeface="Arial" charset="0"/>
              </a:rPr>
              <a:t>1- Underweight</a:t>
            </a:r>
          </a:p>
          <a:p>
            <a:r>
              <a:rPr lang="en-US" dirty="0">
                <a:solidFill>
                  <a:schemeClr val="bg1"/>
                </a:solidFill>
                <a:latin typeface="Arial" charset="0"/>
                <a:ea typeface="Arial" charset="0"/>
                <a:cs typeface="Arial" charset="0"/>
              </a:rPr>
              <a:t>2- Average</a:t>
            </a:r>
          </a:p>
          <a:p>
            <a:r>
              <a:rPr lang="en-US" dirty="0">
                <a:solidFill>
                  <a:schemeClr val="bg1"/>
                </a:solidFill>
                <a:latin typeface="Arial" charset="0"/>
                <a:ea typeface="Arial" charset="0"/>
                <a:cs typeface="Arial" charset="0"/>
              </a:rPr>
              <a:t>3- Overweight</a:t>
            </a:r>
          </a:p>
          <a:p>
            <a:r>
              <a:rPr lang="en-US" dirty="0">
                <a:solidFill>
                  <a:schemeClr val="bg1"/>
                </a:solidFill>
                <a:latin typeface="Arial" charset="0"/>
                <a:ea typeface="Arial" charset="0"/>
                <a:cs typeface="Arial" charset="0"/>
              </a:rPr>
              <a:t>4- Obese</a:t>
            </a:r>
          </a:p>
        </p:txBody>
      </p:sp>
      <p:sp>
        <p:nvSpPr>
          <p:cNvPr id="3" name="Rectangle 2"/>
          <p:cNvSpPr/>
          <p:nvPr/>
        </p:nvSpPr>
        <p:spPr>
          <a:xfrm>
            <a:off x="6624084" y="5125191"/>
            <a:ext cx="2519916" cy="1477328"/>
          </a:xfrm>
          <a:prstGeom prst="rect">
            <a:avLst/>
          </a:prstGeom>
        </p:spPr>
        <p:txBody>
          <a:bodyPr wrap="square">
            <a:spAutoFit/>
          </a:bodyPr>
          <a:lstStyle/>
          <a:p>
            <a:r>
              <a:rPr lang="en-US" dirty="0">
                <a:solidFill>
                  <a:schemeClr val="bg1"/>
                </a:solidFill>
                <a:latin typeface="Arial" charset="0"/>
                <a:ea typeface="Arial" charset="0"/>
                <a:cs typeface="Arial" charset="0"/>
              </a:rPr>
              <a:t>Vignette:</a:t>
            </a:r>
          </a:p>
          <a:p>
            <a:r>
              <a:rPr lang="en-US" dirty="0">
                <a:solidFill>
                  <a:schemeClr val="bg1"/>
                </a:solidFill>
                <a:latin typeface="Arial" charset="0"/>
                <a:ea typeface="Arial" charset="0"/>
                <a:cs typeface="Arial" charset="0"/>
              </a:rPr>
              <a:t>A: Obese</a:t>
            </a:r>
          </a:p>
          <a:p>
            <a:r>
              <a:rPr lang="en-US" dirty="0">
                <a:solidFill>
                  <a:schemeClr val="bg1"/>
                </a:solidFill>
                <a:latin typeface="Arial" charset="0"/>
                <a:ea typeface="Arial" charset="0"/>
                <a:cs typeface="Arial" charset="0"/>
              </a:rPr>
              <a:t>B: Average</a:t>
            </a:r>
          </a:p>
          <a:p>
            <a:r>
              <a:rPr lang="en-US" dirty="0">
                <a:solidFill>
                  <a:schemeClr val="bg1"/>
                </a:solidFill>
                <a:latin typeface="Arial" charset="0"/>
                <a:ea typeface="Arial" charset="0"/>
                <a:cs typeface="Arial" charset="0"/>
              </a:rPr>
              <a:t>C: Average/Obese</a:t>
            </a:r>
          </a:p>
          <a:p>
            <a:r>
              <a:rPr lang="en-US" dirty="0">
                <a:solidFill>
                  <a:schemeClr val="bg1"/>
                </a:solidFill>
                <a:latin typeface="Arial" charset="0"/>
                <a:ea typeface="Arial" charset="0"/>
                <a:cs typeface="Arial" charset="0"/>
              </a:rPr>
              <a:t>D: Underweight/Obese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99894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551" t="2076" r="13264" b="1579"/>
          <a:stretch/>
        </p:blipFill>
        <p:spPr>
          <a:xfrm>
            <a:off x="701749" y="361506"/>
            <a:ext cx="6804838" cy="6166885"/>
          </a:xfrm>
          <a:prstGeom prst="rect">
            <a:avLst/>
          </a:prstGeom>
        </p:spPr>
      </p:pic>
      <p:sp>
        <p:nvSpPr>
          <p:cNvPr id="2" name="Rectangle 1"/>
          <p:cNvSpPr/>
          <p:nvPr/>
        </p:nvSpPr>
        <p:spPr>
          <a:xfrm>
            <a:off x="6560288" y="1967620"/>
            <a:ext cx="1924493" cy="1477328"/>
          </a:xfrm>
          <a:prstGeom prst="rect">
            <a:avLst/>
          </a:prstGeom>
        </p:spPr>
        <p:txBody>
          <a:bodyPr wrap="square">
            <a:spAutoFit/>
          </a:bodyPr>
          <a:lstStyle/>
          <a:p>
            <a:r>
              <a:rPr lang="en-US" dirty="0">
                <a:solidFill>
                  <a:schemeClr val="bg1"/>
                </a:solidFill>
                <a:latin typeface="Arial" charset="0"/>
                <a:ea typeface="Arial" charset="0"/>
                <a:cs typeface="Arial" charset="0"/>
              </a:rPr>
              <a:t>BMI</a:t>
            </a:r>
          </a:p>
          <a:p>
            <a:r>
              <a:rPr lang="en-US" dirty="0">
                <a:solidFill>
                  <a:schemeClr val="bg1"/>
                </a:solidFill>
                <a:latin typeface="Arial" charset="0"/>
                <a:ea typeface="Arial" charset="0"/>
                <a:cs typeface="Arial" charset="0"/>
              </a:rPr>
              <a:t>1- Underweight</a:t>
            </a:r>
          </a:p>
          <a:p>
            <a:r>
              <a:rPr lang="en-US" dirty="0">
                <a:solidFill>
                  <a:schemeClr val="bg1"/>
                </a:solidFill>
                <a:latin typeface="Arial" charset="0"/>
                <a:ea typeface="Arial" charset="0"/>
                <a:cs typeface="Arial" charset="0"/>
              </a:rPr>
              <a:t>2- Average</a:t>
            </a:r>
          </a:p>
          <a:p>
            <a:r>
              <a:rPr lang="en-US" dirty="0">
                <a:solidFill>
                  <a:schemeClr val="bg1"/>
                </a:solidFill>
                <a:latin typeface="Arial" charset="0"/>
                <a:ea typeface="Arial" charset="0"/>
                <a:cs typeface="Arial" charset="0"/>
              </a:rPr>
              <a:t>3- Overweight</a:t>
            </a:r>
          </a:p>
          <a:p>
            <a:r>
              <a:rPr lang="en-US" dirty="0">
                <a:solidFill>
                  <a:schemeClr val="bg1"/>
                </a:solidFill>
                <a:latin typeface="Arial" charset="0"/>
                <a:ea typeface="Arial" charset="0"/>
                <a:cs typeface="Arial" charset="0"/>
              </a:rPr>
              <a:t>4- Obese</a:t>
            </a:r>
          </a:p>
        </p:txBody>
      </p:sp>
      <p:sp>
        <p:nvSpPr>
          <p:cNvPr id="3" name="Rectangle 2"/>
          <p:cNvSpPr/>
          <p:nvPr/>
        </p:nvSpPr>
        <p:spPr>
          <a:xfrm>
            <a:off x="6560288" y="4816848"/>
            <a:ext cx="2583712" cy="1477328"/>
          </a:xfrm>
          <a:prstGeom prst="rect">
            <a:avLst/>
          </a:prstGeom>
        </p:spPr>
        <p:txBody>
          <a:bodyPr wrap="square">
            <a:spAutoFit/>
          </a:bodyPr>
          <a:lstStyle/>
          <a:p>
            <a:r>
              <a:rPr lang="en-US" dirty="0">
                <a:solidFill>
                  <a:schemeClr val="bg1"/>
                </a:solidFill>
                <a:latin typeface="Arial" charset="0"/>
                <a:ea typeface="Arial" charset="0"/>
                <a:cs typeface="Arial" charset="0"/>
              </a:rPr>
              <a:t>Vignette:</a:t>
            </a:r>
          </a:p>
          <a:p>
            <a:r>
              <a:rPr lang="en-US" dirty="0">
                <a:solidFill>
                  <a:schemeClr val="bg1"/>
                </a:solidFill>
                <a:latin typeface="Arial" charset="0"/>
                <a:ea typeface="Arial" charset="0"/>
                <a:cs typeface="Arial" charset="0"/>
              </a:rPr>
              <a:t>A: Obese</a:t>
            </a:r>
          </a:p>
          <a:p>
            <a:r>
              <a:rPr lang="en-US" dirty="0">
                <a:solidFill>
                  <a:schemeClr val="bg1"/>
                </a:solidFill>
                <a:latin typeface="Arial" charset="0"/>
                <a:ea typeface="Arial" charset="0"/>
                <a:cs typeface="Arial" charset="0"/>
              </a:rPr>
              <a:t>B: Average</a:t>
            </a:r>
          </a:p>
          <a:p>
            <a:r>
              <a:rPr lang="en-US" dirty="0">
                <a:solidFill>
                  <a:schemeClr val="bg1"/>
                </a:solidFill>
                <a:latin typeface="Arial" charset="0"/>
                <a:ea typeface="Arial" charset="0"/>
                <a:cs typeface="Arial" charset="0"/>
              </a:rPr>
              <a:t>C: Average/Obese</a:t>
            </a:r>
          </a:p>
          <a:p>
            <a:r>
              <a:rPr lang="en-US" dirty="0">
                <a:solidFill>
                  <a:schemeClr val="bg1"/>
                </a:solidFill>
                <a:latin typeface="Arial" charset="0"/>
                <a:ea typeface="Arial" charset="0"/>
                <a:cs typeface="Arial" charset="0"/>
              </a:rPr>
              <a:t>D: Underweight/Obese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7571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4">
                    <a14:imgEffect>
                      <a14:artisticPlasticWrap/>
                    </a14:imgEffect>
                    <a14:imgEffect>
                      <a14:colorTemperature colorTemp="11200"/>
                    </a14:imgEffect>
                    <a14:imgEffect>
                      <a14:saturation sat="400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22352"/>
            <a:ext cx="9144000" cy="6835648"/>
          </a:xfrm>
          <a:prstGeom prst="rect">
            <a:avLst/>
          </a:prstGeom>
        </p:spPr>
      </p:pic>
      <p:sp>
        <p:nvSpPr>
          <p:cNvPr id="6" name="Cloud Callout 5"/>
          <p:cNvSpPr/>
          <p:nvPr/>
        </p:nvSpPr>
        <p:spPr>
          <a:xfrm rot="9116436" flipV="1">
            <a:off x="-281177" y="571277"/>
            <a:ext cx="4698388" cy="1733490"/>
          </a:xfrm>
          <a:prstGeom prst="cloudCallout">
            <a:avLst>
              <a:gd name="adj1" fmla="val -23166"/>
              <a:gd name="adj2" fmla="val 69729"/>
            </a:avLst>
          </a:prstGeom>
          <a:solidFill>
            <a:srgbClr val="7DE4C1"/>
          </a:solidFill>
          <a:scene3d>
            <a:camera prst="orthographicFront">
              <a:rot lat="0" lon="15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sz="3400" b="1" dirty="0" smtClean="0">
                <a:solidFill>
                  <a:schemeClr val="bg1"/>
                </a:solidFill>
                <a:latin typeface="Bangla MN" charset="0"/>
                <a:ea typeface="Bangla MN" charset="0"/>
                <a:cs typeface="Bangla MN" charset="0"/>
              </a:rPr>
              <a:t>What happened?</a:t>
            </a:r>
            <a:endParaRPr lang="en-US" sz="3400" b="1" dirty="0">
              <a:solidFill>
                <a:schemeClr val="bg1"/>
              </a:solidFill>
              <a:latin typeface="Bangla MN" charset="0"/>
              <a:ea typeface="Bangla MN" charset="0"/>
              <a:cs typeface="Bangla MN"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4">
                    <a14:imgEffect>
                      <a14:artisticPlasticWrap/>
                    </a14:imgEffect>
                    <a14:imgEffect>
                      <a14:colorTemperature colorTemp="11200"/>
                    </a14:imgEffect>
                    <a14:imgEffect>
                      <a14:saturation sat="400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3572CB"/>
        </a:solidFill>
        <a:effectLst/>
      </p:bgPr>
    </p:bg>
    <p:spTree>
      <p:nvGrpSpPr>
        <p:cNvPr id="1" name=""/>
        <p:cNvGrpSpPr/>
        <p:nvPr/>
      </p:nvGrpSpPr>
      <p:grpSpPr>
        <a:xfrm>
          <a:off x="0" y="0"/>
          <a:ext cx="0" cy="0"/>
          <a:chOff x="0" y="0"/>
          <a:chExt cx="0" cy="0"/>
        </a:xfrm>
      </p:grpSpPr>
      <p:sp>
        <p:nvSpPr>
          <p:cNvPr id="2" name="TextBox 1"/>
          <p:cNvSpPr txBox="1"/>
          <p:nvPr/>
        </p:nvSpPr>
        <p:spPr>
          <a:xfrm>
            <a:off x="1" y="723015"/>
            <a:ext cx="9143999" cy="2831544"/>
          </a:xfrm>
          <a:prstGeom prst="rect">
            <a:avLst/>
          </a:prstGeom>
          <a:noFill/>
        </p:spPr>
        <p:txBody>
          <a:bodyPr wrap="square" rtlCol="0">
            <a:spAutoFit/>
          </a:bodyPr>
          <a:lstStyle/>
          <a:p>
            <a:pPr algn="ctr"/>
            <a:r>
              <a:rPr lang="en-US" sz="4000" b="1" dirty="0" smtClean="0">
                <a:solidFill>
                  <a:schemeClr val="bg1"/>
                </a:solidFill>
                <a:latin typeface="Bangla MN" charset="0"/>
                <a:ea typeface="Bangla MN" charset="0"/>
                <a:cs typeface="Bangla MN" charset="0"/>
              </a:rPr>
              <a:t>Thank you so much! </a:t>
            </a:r>
            <a:endParaRPr lang="en-US" sz="4000" b="1" dirty="0">
              <a:solidFill>
                <a:schemeClr val="bg1"/>
              </a:solidFill>
              <a:latin typeface="Bangla MN" charset="0"/>
              <a:ea typeface="Bangla MN" charset="0"/>
              <a:cs typeface="Bangla MN" charset="0"/>
            </a:endParaRPr>
          </a:p>
          <a:p>
            <a:pPr algn="ctr">
              <a:lnSpc>
                <a:spcPct val="150000"/>
              </a:lnSpc>
            </a:pPr>
            <a:r>
              <a:rPr lang="en-US" sz="4000" b="1" dirty="0" smtClean="0">
                <a:solidFill>
                  <a:schemeClr val="bg1"/>
                </a:solidFill>
                <a:latin typeface="Bangla MN" charset="0"/>
                <a:ea typeface="Bangla MN" charset="0"/>
                <a:cs typeface="Bangla MN" charset="0"/>
              </a:rPr>
              <a:t>Emily Squyres</a:t>
            </a:r>
          </a:p>
          <a:p>
            <a:pPr algn="ctr">
              <a:lnSpc>
                <a:spcPct val="150000"/>
              </a:lnSpc>
            </a:pPr>
            <a:r>
              <a:rPr lang="en-US" sz="4000" b="1" dirty="0" smtClean="0">
                <a:solidFill>
                  <a:schemeClr val="bg1"/>
                </a:solidFill>
                <a:latin typeface="Bangla MN" charset="0"/>
                <a:ea typeface="Bangla MN" charset="0"/>
                <a:cs typeface="Bangla MN" charset="0"/>
              </a:rPr>
              <a:t>ers019@latech.edu</a:t>
            </a:r>
          </a:p>
          <a:p>
            <a:endParaRPr lang="en-US" dirty="0" smtClean="0">
              <a:solidFill>
                <a:schemeClr val="bg1"/>
              </a:solidFill>
            </a:endParaRPr>
          </a:p>
        </p:txBody>
      </p:sp>
      <p:pic>
        <p:nvPicPr>
          <p:cNvPr id="3" name="Picture 2"/>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175000" y="3554559"/>
            <a:ext cx="2794000" cy="2667000"/>
          </a:xfrm>
          <a:prstGeom prst="rect">
            <a:avLst/>
          </a:prstGeom>
        </p:spPr>
      </p:pic>
      <p:sp>
        <p:nvSpPr>
          <p:cNvPr id="4" name="TextBox 3"/>
          <p:cNvSpPr txBox="1"/>
          <p:nvPr/>
        </p:nvSpPr>
        <p:spPr>
          <a:xfrm>
            <a:off x="6245447" y="5213238"/>
            <a:ext cx="3175001" cy="1446550"/>
          </a:xfrm>
          <a:prstGeom prst="rect">
            <a:avLst/>
          </a:prstGeom>
          <a:noFill/>
        </p:spPr>
        <p:txBody>
          <a:bodyPr wrap="square" rtlCol="0">
            <a:spAutoFit/>
          </a:bodyPr>
          <a:lstStyle/>
          <a:p>
            <a:r>
              <a:rPr lang="en-US" sz="4400" dirty="0" smtClean="0">
                <a:latin typeface="Bangla MN" charset="0"/>
                <a:ea typeface="Bangla MN" charset="0"/>
                <a:cs typeface="Bangla MN" charset="0"/>
              </a:rPr>
              <a:t>GO DAWGS!</a:t>
            </a:r>
            <a:endParaRPr lang="en-US" sz="4400" dirty="0">
              <a:latin typeface="Bangla MN" charset="0"/>
              <a:ea typeface="Bangla MN" charset="0"/>
              <a:cs typeface="Bangla MN"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48263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obesity_epidemic_america.jpg"/>
          <p:cNvPicPr>
            <a:picLocks noChangeAspect="1"/>
          </p:cNvPicPr>
          <p:nvPr/>
        </p:nvPicPr>
        <p:blipFill>
          <a:blip r:embed="rId3">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4">
                    <a14:imgEffect>
                      <a14:artisticMarker/>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6349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4">
                    <a14:imgEffect>
                      <a14:artisticCrisscrossEtching/>
                    </a14:imgEffect>
                    <a14:imgEffect>
                      <a14:colorTemperature colorTemp="59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4" name="TextBox 3"/>
          <p:cNvSpPr txBox="1"/>
          <p:nvPr/>
        </p:nvSpPr>
        <p:spPr>
          <a:xfrm>
            <a:off x="6624320" y="1910080"/>
            <a:ext cx="2092960" cy="1036320"/>
          </a:xfrm>
          <a:prstGeom prst="rect">
            <a:avLst/>
          </a:prstGeom>
          <a:solidFill>
            <a:schemeClr val="tx1"/>
          </a:solidFill>
        </p:spPr>
        <p:txBody>
          <a:bodyPr wrap="square" rtlCol="0">
            <a:spAutoFit/>
          </a:bodyPr>
          <a:lstStyle/>
          <a:p>
            <a:endParaRPr lang="en-US" dirty="0"/>
          </a:p>
        </p:txBody>
      </p:sp>
      <p:sp>
        <p:nvSpPr>
          <p:cNvPr id="6" name="TextBox 5"/>
          <p:cNvSpPr txBox="1"/>
          <p:nvPr/>
        </p:nvSpPr>
        <p:spPr>
          <a:xfrm>
            <a:off x="2255520" y="5588000"/>
            <a:ext cx="1645920" cy="369332"/>
          </a:xfrm>
          <a:prstGeom prst="rect">
            <a:avLst/>
          </a:prstGeom>
          <a:solidFill>
            <a:schemeClr val="tx1"/>
          </a:solidFill>
        </p:spPr>
        <p:txBody>
          <a:bodyPr wrap="square" rtlCol="0">
            <a:spAutoFit/>
          </a:bodyPr>
          <a:lstStyle/>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21726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4">
                    <a14:imgEffect>
                      <a14:saturation sat="400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6858000"/>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64899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4">
                    <a14:imgEffect>
                      <a14:colorTemperature colorTemp="112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0518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4">
                    <a14:imgEffect>
                      <a14:artisticPhotocopy/>
                    </a14:imgEffect>
                    <a14:imgEffect>
                      <a14:saturation sat="400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29028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2650073"/>
              </p:ext>
            </p:extLst>
          </p:nvPr>
        </p:nvGraphicFramePr>
        <p:xfrm>
          <a:off x="312517" y="983849"/>
          <a:ext cx="8565266" cy="5781554"/>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 y="337518"/>
            <a:ext cx="9143999" cy="646331"/>
          </a:xfrm>
          <a:prstGeom prst="rect">
            <a:avLst/>
          </a:prstGeom>
          <a:noFill/>
        </p:spPr>
        <p:txBody>
          <a:bodyPr wrap="square" rtlCol="0">
            <a:spAutoFit/>
          </a:bodyPr>
          <a:lstStyle/>
          <a:p>
            <a:pPr algn="ctr"/>
            <a:r>
              <a:rPr lang="en-US" sz="3600" b="1" dirty="0" smtClean="0">
                <a:latin typeface="Bangla MN" charset="0"/>
                <a:ea typeface="Bangla MN" charset="0"/>
                <a:cs typeface="Bangla MN" charset="0"/>
              </a:rPr>
              <a:t>MEASURES IN STUDY</a:t>
            </a:r>
            <a:endParaRPr lang="en-US" sz="3600" b="1" dirty="0">
              <a:latin typeface="Bangla MN" charset="0"/>
              <a:ea typeface="Bangla MN" charset="0"/>
              <a:cs typeface="Bangla MN"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4243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22268744"/>
              </p:ext>
            </p:extLst>
          </p:nvPr>
        </p:nvGraphicFramePr>
        <p:xfrm>
          <a:off x="40640" y="0"/>
          <a:ext cx="8981440" cy="6858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4782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116519" y="0"/>
            <a:ext cx="8900160" cy="4370427"/>
          </a:xfrm>
          <a:prstGeom prst="rect">
            <a:avLst/>
          </a:prstGeom>
          <a:noFill/>
        </p:spPr>
        <p:txBody>
          <a:bodyPr wrap="square" rtlCol="0">
            <a:spAutoFit/>
          </a:bodyPr>
          <a:lstStyle/>
          <a:p>
            <a:endParaRPr lang="en-US" dirty="0">
              <a:solidFill>
                <a:schemeClr val="bg1"/>
              </a:solidFill>
            </a:endParaRPr>
          </a:p>
          <a:p>
            <a:r>
              <a:rPr lang="en-US" sz="2400" i="1" dirty="0">
                <a:solidFill>
                  <a:schemeClr val="bg1"/>
                </a:solidFill>
              </a:rPr>
              <a:t>Weight variable:</a:t>
            </a:r>
            <a:r>
              <a:rPr lang="en-US" sz="2400" dirty="0">
                <a:solidFill>
                  <a:schemeClr val="bg1"/>
                </a:solidFill>
              </a:rPr>
              <a:t> Currently average sized with a history of weight issues</a:t>
            </a:r>
          </a:p>
          <a:p>
            <a:r>
              <a:rPr lang="en-US" sz="2400" dirty="0">
                <a:solidFill>
                  <a:schemeClr val="bg1"/>
                </a:solidFill>
              </a:rPr>
              <a:t>Shelley is a 31 year-old Caucasian female who is currently working as a nurse in a doctor’s office. Throughout her life, Shelley was always overweight.  Shelley reached her current height of 5 feet and 7 inches around 16 years of age.  For the majority of her life she weighed 205 pounds.  However, Shelley was able to lose a large amount of weight recently, and is no longer overweight.  Therefore, Shelley is now 5’7” tall and weighs 135 pounds.</a:t>
            </a:r>
          </a:p>
          <a:p>
            <a:endParaRPr lang="en-US" sz="4400" dirty="0">
              <a:solidFill>
                <a:schemeClr val="bg1"/>
              </a:solidFill>
            </a:endParaRPr>
          </a:p>
        </p:txBody>
      </p:sp>
      <p:pic>
        <p:nvPicPr>
          <p:cNvPr id="7" name="Picture 6"/>
          <p:cNvPicPr>
            <a:picLocks noChangeAspect="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3778" t="22711" r="42222" b="24667"/>
          <a:stretch/>
        </p:blipFill>
        <p:spPr>
          <a:xfrm>
            <a:off x="2462321" y="3738880"/>
            <a:ext cx="4023360" cy="300736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99321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2096</TotalTime>
  <Words>1205</Words>
  <Application>Microsoft Macintosh PowerPoint</Application>
  <PresentationFormat>On-screen Show (4:3)</PresentationFormat>
  <Paragraphs>166</Paragraphs>
  <Slides>18</Slides>
  <Notes>17</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Story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Louisiana Contextual Science Research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Emily Squyres</dc:creator>
  <cp:lastModifiedBy>Regan Slater</cp:lastModifiedBy>
  <cp:revision>52</cp:revision>
  <dcterms:created xsi:type="dcterms:W3CDTF">2016-07-03T23:04:16Z</dcterms:created>
  <dcterms:modified xsi:type="dcterms:W3CDTF">2016-07-03T23:07:01Z</dcterms:modified>
</cp:coreProperties>
</file>